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8288000" cy="10287000"/>
  <p:notesSz cx="6858000" cy="9144000"/>
  <p:embeddedFontLst>
    <p:embeddedFont>
      <p:font typeface="Red Hat Display" panose="02010303040201060303" pitchFamily="2" charset="0"/>
      <p:regular r:id="rId39"/>
      <p:bold r:id="rId40"/>
      <p:italic r:id="rId41"/>
      <p:boldItalic r:id="rId42"/>
    </p:embeddedFont>
    <p:embeddedFont>
      <p:font typeface="Red Hat Display Bold" panose="02010303040201060303" pitchFamily="2" charset="0"/>
      <p:regular r:id="rId43"/>
      <p:bold r:id="rId44"/>
      <p:italic r:id="rId45"/>
      <p:boldItalic r:id="rId46"/>
    </p:embeddedFont>
    <p:embeddedFont>
      <p:font typeface="Red Hat Display Bold Italics" panose="02010303040201060303" pitchFamily="2" charset="0"/>
      <p:regular r:id="rId47"/>
      <p:bold r:id="rId48"/>
      <p:italic r:id="rId49"/>
      <p:boldItalic r:id="rId50"/>
    </p:embeddedFont>
    <p:embeddedFont>
      <p:font typeface="Red Hat Display Italics" panose="02010303040201060303" pitchFamily="2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77" d="100"/>
          <a:sy n="77" d="100"/>
        </p:scale>
        <p:origin x="888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hyperlink" Target="https://fslresources.opsba.org/high-yield-recruitment-strategies/growing-our-own-strateg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82445" y="0"/>
            <a:ext cx="9326445" cy="9419748"/>
          </a:xfrm>
          <a:custGeom>
            <a:avLst/>
            <a:gdLst/>
            <a:ahLst/>
            <a:cxnLst/>
            <a:rect l="l" t="t" r="r" b="b"/>
            <a:pathLst>
              <a:path w="9326445" h="9419748">
                <a:moveTo>
                  <a:pt x="0" y="0"/>
                </a:moveTo>
                <a:lnTo>
                  <a:pt x="9326445" y="0"/>
                </a:lnTo>
                <a:lnTo>
                  <a:pt x="9326445" y="9419748"/>
                </a:lnTo>
                <a:lnTo>
                  <a:pt x="0" y="9419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00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9144000" y="778109"/>
            <a:ext cx="8367994" cy="8641639"/>
            <a:chOff x="0" y="0"/>
            <a:chExt cx="2830655" cy="29232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0655" cy="2923221"/>
            </a:xfrm>
            <a:custGeom>
              <a:avLst/>
              <a:gdLst/>
              <a:ahLst/>
              <a:cxnLst/>
              <a:rect l="l" t="t" r="r" b="b"/>
              <a:pathLst>
                <a:path w="2830655" h="2923221">
                  <a:moveTo>
                    <a:pt x="0" y="0"/>
                  </a:moveTo>
                  <a:lnTo>
                    <a:pt x="2830655" y="0"/>
                  </a:lnTo>
                  <a:lnTo>
                    <a:pt x="2830655" y="2923221"/>
                  </a:lnTo>
                  <a:lnTo>
                    <a:pt x="0" y="2923221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907840" y="2969260"/>
            <a:ext cx="7100712" cy="4177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99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Vocabulaire  leçon A</a:t>
            </a:r>
          </a:p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Scratch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capture d'écran qui montre les blocs de capteurs"/>
          <p:cNvSpPr/>
          <p:nvPr/>
        </p:nvSpPr>
        <p:spPr>
          <a:xfrm>
            <a:off x="2040564" y="778109"/>
            <a:ext cx="3994333" cy="8730782"/>
          </a:xfrm>
          <a:custGeom>
            <a:avLst/>
            <a:gdLst/>
            <a:ahLst/>
            <a:cxnLst/>
            <a:rect l="l" t="t" r="r" b="b"/>
            <a:pathLst>
              <a:path w="3994333" h="8730782">
                <a:moveTo>
                  <a:pt x="0" y="0"/>
                </a:moveTo>
                <a:lnTo>
                  <a:pt x="3994332" y="0"/>
                </a:lnTo>
                <a:lnTo>
                  <a:pt x="3994332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941" y="1030885"/>
            <a:ext cx="6518113" cy="94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Capteurs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95080" y="2053373"/>
            <a:ext cx="7865834" cy="30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Pour réagir aux actions ou à l’environnement.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Vérifier des conditions (toucher un objet, position de la souris, etc.)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93466" y="7603468"/>
            <a:ext cx="7694107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Exemple : Si on appuie sur la touche flèche, le chat avance.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91828"/>
            <a:ext cx="8367994" cy="9436942"/>
            <a:chOff x="0" y="0"/>
            <a:chExt cx="2830655" cy="31922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3192250"/>
            </a:xfrm>
            <a:custGeom>
              <a:avLst/>
              <a:gdLst/>
              <a:ahLst/>
              <a:cxnLst/>
              <a:rect l="l" t="t" r="r" b="b"/>
              <a:pathLst>
                <a:path w="2830655" h="3192250">
                  <a:moveTo>
                    <a:pt x="0" y="0"/>
                  </a:moveTo>
                  <a:lnTo>
                    <a:pt x="2830655" y="0"/>
                  </a:lnTo>
                  <a:lnTo>
                    <a:pt x="2830655" y="3192250"/>
                  </a:lnTo>
                  <a:lnTo>
                    <a:pt x="0" y="3192250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capture d'écran qui montre les blocs d'opérateurs"/>
          <p:cNvSpPr/>
          <p:nvPr/>
        </p:nvSpPr>
        <p:spPr>
          <a:xfrm>
            <a:off x="2765029" y="778109"/>
            <a:ext cx="4048900" cy="8730782"/>
          </a:xfrm>
          <a:custGeom>
            <a:avLst/>
            <a:gdLst/>
            <a:ahLst/>
            <a:cxnLst/>
            <a:rect l="l" t="t" r="r" b="b"/>
            <a:pathLst>
              <a:path w="4048900" h="8730782">
                <a:moveTo>
                  <a:pt x="0" y="0"/>
                </a:moveTo>
                <a:lnTo>
                  <a:pt x="4048900" y="0"/>
                </a:lnTo>
                <a:lnTo>
                  <a:pt x="4048900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7327" y="682859"/>
            <a:ext cx="6518113" cy="94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Opérateurs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90239" y="1660649"/>
            <a:ext cx="8121756" cy="4321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Pour faire des calculs et des comparaisons.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addition, soustraction, etc.</a:t>
            </a:r>
            <a:r>
              <a:rPr lang="en-US" sz="3500" i="1">
                <a:solidFill>
                  <a:srgbClr val="000000"/>
                </a:solidFill>
                <a:latin typeface="Red Hat Display Italics"/>
                <a:ea typeface="Red Hat Display Italics"/>
                <a:cs typeface="Red Hat Display Italics"/>
                <a:sym typeface="Red Hat Display Italics"/>
              </a:rPr>
              <a:t> ‘1 + 1’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comparaison ‘</a:t>
            </a:r>
            <a:r>
              <a:rPr lang="en-US" sz="3500" i="1">
                <a:solidFill>
                  <a:srgbClr val="000000"/>
                </a:solidFill>
                <a:latin typeface="Red Hat Display Italics"/>
                <a:ea typeface="Red Hat Display Italics"/>
                <a:cs typeface="Red Hat Display Italics"/>
                <a:sym typeface="Red Hat Display Italics"/>
              </a:rPr>
              <a:t>Est-ce que A = B ?’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choisir un nombre au hasard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logique comme ‘</a:t>
            </a:r>
            <a:r>
              <a:rPr lang="en-US" sz="3500" i="1">
                <a:solidFill>
                  <a:srgbClr val="000000"/>
                </a:solidFill>
                <a:latin typeface="Red Hat Display Italics"/>
                <a:ea typeface="Red Hat Display Italics"/>
                <a:cs typeface="Red Hat Display Italics"/>
                <a:sym typeface="Red Hat Display Italics"/>
              </a:rPr>
              <a:t>et’</a:t>
            </a: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‘</a:t>
            </a:r>
            <a:r>
              <a:rPr lang="en-US" sz="3500" i="1">
                <a:solidFill>
                  <a:srgbClr val="000000"/>
                </a:solidFill>
                <a:latin typeface="Red Hat Display Italics"/>
                <a:ea typeface="Red Hat Display Italics"/>
                <a:cs typeface="Red Hat Display Italics"/>
                <a:sym typeface="Red Hat Display Italics"/>
              </a:rPr>
              <a:t>ou’</a:t>
            </a: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, ‘</a:t>
            </a:r>
            <a:r>
              <a:rPr lang="en-US" sz="3500" i="1">
                <a:solidFill>
                  <a:srgbClr val="000000"/>
                </a:solidFill>
                <a:latin typeface="Red Hat Display Italics"/>
                <a:ea typeface="Red Hat Display Italics"/>
                <a:cs typeface="Red Hat Display Italics"/>
                <a:sym typeface="Red Hat Display Italics"/>
              </a:rPr>
              <a:t>non’</a:t>
            </a:r>
          </a:p>
          <a:p>
            <a:pPr algn="l">
              <a:lnSpc>
                <a:spcPts val="4900"/>
              </a:lnSpc>
            </a:pPr>
            <a:endParaRPr lang="en-US" sz="3500" i="1">
              <a:solidFill>
                <a:srgbClr val="000000"/>
              </a:solidFill>
              <a:latin typeface="Red Hat Display Italics"/>
              <a:ea typeface="Red Hat Display Italics"/>
              <a:cs typeface="Red Hat Display Italics"/>
              <a:sym typeface="Red Hat Display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93466" y="8328426"/>
            <a:ext cx="7865834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Exemple : Si un nombre est plus grand que 5, le lutin saute.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capture d'écran qui montre les blocs de variables"/>
          <p:cNvSpPr/>
          <p:nvPr/>
        </p:nvSpPr>
        <p:spPr>
          <a:xfrm>
            <a:off x="1963171" y="778109"/>
            <a:ext cx="5936932" cy="8730782"/>
          </a:xfrm>
          <a:custGeom>
            <a:avLst/>
            <a:gdLst/>
            <a:ahLst/>
            <a:cxnLst/>
            <a:rect l="l" t="t" r="r" b="b"/>
            <a:pathLst>
              <a:path w="5936932" h="8730782">
                <a:moveTo>
                  <a:pt x="0" y="0"/>
                </a:moveTo>
                <a:lnTo>
                  <a:pt x="5936931" y="0"/>
                </a:lnTo>
                <a:lnTo>
                  <a:pt x="5936931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941" y="933450"/>
            <a:ext cx="6518113" cy="94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Variables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93466" y="2060575"/>
            <a:ext cx="7869061" cy="30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Pour mémoriser des informations.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Créer une variable (ex : score)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Changer la variable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Afficher / cacher la variable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93466" y="7886772"/>
            <a:ext cx="7865834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Exemple : Le score augmente quand le chat attrape un objet.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Le bloc de programmation: quand le drapeau est cliqué"/>
          <p:cNvSpPr/>
          <p:nvPr/>
        </p:nvSpPr>
        <p:spPr>
          <a:xfrm>
            <a:off x="1082732" y="778109"/>
            <a:ext cx="8061268" cy="3624866"/>
          </a:xfrm>
          <a:custGeom>
            <a:avLst/>
            <a:gdLst/>
            <a:ahLst/>
            <a:cxnLst/>
            <a:rect l="l" t="t" r="r" b="b"/>
            <a:pathLst>
              <a:path w="8061268" h="3624866">
                <a:moveTo>
                  <a:pt x="0" y="0"/>
                </a:moveTo>
                <a:lnTo>
                  <a:pt x="8061268" y="0"/>
                </a:lnTo>
                <a:lnTo>
                  <a:pt x="8061268" y="3624866"/>
                </a:lnTo>
                <a:lnTo>
                  <a:pt x="0" y="3624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8857017" y="1876832"/>
            <a:ext cx="8654977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6999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Quand le drapeau </a:t>
            </a:r>
          </a:p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en-US" sz="6999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est cliqué</a:t>
            </a:r>
          </a:p>
        </p:txBody>
      </p:sp>
      <p:sp>
        <p:nvSpPr>
          <p:cNvPr id="6" name="Freeform 6" descr="Un drapeau vert flottant devant un ciel bleu"/>
          <p:cNvSpPr/>
          <p:nvPr/>
        </p:nvSpPr>
        <p:spPr>
          <a:xfrm>
            <a:off x="1082732" y="4247233"/>
            <a:ext cx="8061268" cy="5261658"/>
          </a:xfrm>
          <a:custGeom>
            <a:avLst/>
            <a:gdLst/>
            <a:ahLst/>
            <a:cxnLst/>
            <a:rect l="l" t="t" r="r" b="b"/>
            <a:pathLst>
              <a:path w="8061268" h="5261658">
                <a:moveTo>
                  <a:pt x="0" y="0"/>
                </a:moveTo>
                <a:lnTo>
                  <a:pt x="8061268" y="0"/>
                </a:lnTo>
                <a:lnTo>
                  <a:pt x="8061268" y="5261658"/>
                </a:lnTo>
                <a:lnTo>
                  <a:pt x="0" y="52616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95" r="-69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/>
          <p:nvPr/>
        </p:nvSpPr>
        <p:spPr>
          <a:xfrm>
            <a:off x="10402935" y="4793995"/>
            <a:ext cx="6079148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pour commencer le code ou faire démarrer le programme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Le bloc de programmation: avancer de 10 pas"/>
          <p:cNvSpPr/>
          <p:nvPr/>
        </p:nvSpPr>
        <p:spPr>
          <a:xfrm>
            <a:off x="1082732" y="804059"/>
            <a:ext cx="8061268" cy="3871530"/>
          </a:xfrm>
          <a:custGeom>
            <a:avLst/>
            <a:gdLst/>
            <a:ahLst/>
            <a:cxnLst/>
            <a:rect l="l" t="t" r="r" b="b"/>
            <a:pathLst>
              <a:path w="8061268" h="3871530">
                <a:moveTo>
                  <a:pt x="0" y="0"/>
                </a:moveTo>
                <a:lnTo>
                  <a:pt x="8061268" y="0"/>
                </a:lnTo>
                <a:lnTo>
                  <a:pt x="8061268" y="3871530"/>
                </a:lnTo>
                <a:lnTo>
                  <a:pt x="0" y="3871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Une photo de deux pieds et une flèche qui pointe vers l'avant"/>
          <p:cNvSpPr/>
          <p:nvPr/>
        </p:nvSpPr>
        <p:spPr>
          <a:xfrm>
            <a:off x="1028700" y="4240977"/>
            <a:ext cx="8115300" cy="5416963"/>
          </a:xfrm>
          <a:custGeom>
            <a:avLst/>
            <a:gdLst/>
            <a:ahLst/>
            <a:cxnLst/>
            <a:rect l="l" t="t" r="r" b="b"/>
            <a:pathLst>
              <a:path w="8115300" h="5416963">
                <a:moveTo>
                  <a:pt x="0" y="0"/>
                </a:moveTo>
                <a:lnTo>
                  <a:pt x="8115300" y="0"/>
                </a:lnTo>
                <a:lnTo>
                  <a:pt x="81153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983056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avancer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02935" y="4793995"/>
            <a:ext cx="60791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bouger en avant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Le bloc de programmation: tourner à droite de 15 degrés"/>
          <p:cNvSpPr/>
          <p:nvPr/>
        </p:nvSpPr>
        <p:spPr>
          <a:xfrm>
            <a:off x="582151" y="778109"/>
            <a:ext cx="8561849" cy="2529637"/>
          </a:xfrm>
          <a:custGeom>
            <a:avLst/>
            <a:gdLst/>
            <a:ahLst/>
            <a:cxnLst/>
            <a:rect l="l" t="t" r="r" b="b"/>
            <a:pathLst>
              <a:path w="8561849" h="2529637">
                <a:moveTo>
                  <a:pt x="0" y="0"/>
                </a:moveTo>
                <a:lnTo>
                  <a:pt x="8561849" y="0"/>
                </a:lnTo>
                <a:lnTo>
                  <a:pt x="8561849" y="2529637"/>
                </a:lnTo>
                <a:lnTo>
                  <a:pt x="0" y="25296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Un panneau de direction qui pointe vers la droite"/>
          <p:cNvSpPr/>
          <p:nvPr/>
        </p:nvSpPr>
        <p:spPr>
          <a:xfrm>
            <a:off x="688263" y="3850594"/>
            <a:ext cx="8455737" cy="5658297"/>
          </a:xfrm>
          <a:custGeom>
            <a:avLst/>
            <a:gdLst/>
            <a:ahLst/>
            <a:cxnLst/>
            <a:rect l="l" t="t" r="r" b="b"/>
            <a:pathLst>
              <a:path w="8455737" h="5658297">
                <a:moveTo>
                  <a:pt x="0" y="0"/>
                </a:moveTo>
                <a:lnTo>
                  <a:pt x="8455737" y="0"/>
                </a:lnTo>
                <a:lnTo>
                  <a:pt x="8455737" y="5658297"/>
                </a:lnTo>
                <a:lnTo>
                  <a:pt x="0" y="5658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983056" y="1129120"/>
            <a:ext cx="6918906" cy="3152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tourner    de ____ degrés</a:t>
            </a:r>
          </a:p>
        </p:txBody>
      </p:sp>
      <p:sp>
        <p:nvSpPr>
          <p:cNvPr id="7" name="Freeform 7"/>
          <p:cNvSpPr/>
          <p:nvPr/>
        </p:nvSpPr>
        <p:spPr>
          <a:xfrm>
            <a:off x="14636713" y="1548640"/>
            <a:ext cx="573373" cy="988575"/>
          </a:xfrm>
          <a:custGeom>
            <a:avLst/>
            <a:gdLst/>
            <a:ahLst/>
            <a:cxnLst/>
            <a:rect l="l" t="t" r="r" b="b"/>
            <a:pathLst>
              <a:path w="573373" h="988575">
                <a:moveTo>
                  <a:pt x="0" y="0"/>
                </a:moveTo>
                <a:lnTo>
                  <a:pt x="573374" y="0"/>
                </a:lnTo>
                <a:lnTo>
                  <a:pt x="573374" y="988575"/>
                </a:lnTo>
                <a:lnTo>
                  <a:pt x="0" y="98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TextBox 8"/>
          <p:cNvSpPr txBox="1"/>
          <p:nvPr/>
        </p:nvSpPr>
        <p:spPr>
          <a:xfrm>
            <a:off x="10288423" y="5608094"/>
            <a:ext cx="60791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tourner vers la droite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83056" y="1112610"/>
            <a:ext cx="6918906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80"/>
              </a:lnSpc>
              <a:spcBef>
                <a:spcPct val="0"/>
              </a:spcBef>
            </a:pPr>
            <a:r>
              <a:rPr lang="en-US" sz="9200" b="1">
                <a:solidFill>
                  <a:srgbClr val="38B6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tourner    de ____ degrés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Freeform 5" descr="Le bloc de programmation: tourner à gauche de 15 degrés"/>
          <p:cNvSpPr/>
          <p:nvPr/>
        </p:nvSpPr>
        <p:spPr>
          <a:xfrm>
            <a:off x="644674" y="778109"/>
            <a:ext cx="8499326" cy="2733701"/>
          </a:xfrm>
          <a:custGeom>
            <a:avLst/>
            <a:gdLst/>
            <a:ahLst/>
            <a:cxnLst/>
            <a:rect l="l" t="t" r="r" b="b"/>
            <a:pathLst>
              <a:path w="8499326" h="2733701">
                <a:moveTo>
                  <a:pt x="0" y="0"/>
                </a:moveTo>
                <a:lnTo>
                  <a:pt x="8499326" y="0"/>
                </a:lnTo>
                <a:lnTo>
                  <a:pt x="8499326" y="2733701"/>
                </a:lnTo>
                <a:lnTo>
                  <a:pt x="0" y="27337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10402935" y="4793995"/>
            <a:ext cx="6079148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tourner vers la gauche</a:t>
            </a:r>
          </a:p>
        </p:txBody>
      </p:sp>
      <p:sp>
        <p:nvSpPr>
          <p:cNvPr id="7" name="Freeform 7" descr="Un panneau de direction qui pointe vers la gauche"/>
          <p:cNvSpPr/>
          <p:nvPr/>
        </p:nvSpPr>
        <p:spPr>
          <a:xfrm>
            <a:off x="644674" y="3827836"/>
            <a:ext cx="8499326" cy="5681055"/>
          </a:xfrm>
          <a:custGeom>
            <a:avLst/>
            <a:gdLst/>
            <a:ahLst/>
            <a:cxnLst/>
            <a:rect l="l" t="t" r="r" b="b"/>
            <a:pathLst>
              <a:path w="8499326" h="5681055">
                <a:moveTo>
                  <a:pt x="0" y="0"/>
                </a:moveTo>
                <a:lnTo>
                  <a:pt x="8499326" y="0"/>
                </a:lnTo>
                <a:lnTo>
                  <a:pt x="8499326" y="5681055"/>
                </a:lnTo>
                <a:lnTo>
                  <a:pt x="0" y="56810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8" name="Freeform 8"/>
          <p:cNvSpPr/>
          <p:nvPr/>
        </p:nvSpPr>
        <p:spPr>
          <a:xfrm>
            <a:off x="14651118" y="1546745"/>
            <a:ext cx="573373" cy="988575"/>
          </a:xfrm>
          <a:custGeom>
            <a:avLst/>
            <a:gdLst/>
            <a:ahLst/>
            <a:cxnLst/>
            <a:rect l="l" t="t" r="r" b="b"/>
            <a:pathLst>
              <a:path w="573373" h="988575">
                <a:moveTo>
                  <a:pt x="0" y="0"/>
                </a:moveTo>
                <a:lnTo>
                  <a:pt x="573373" y="0"/>
                </a:lnTo>
                <a:lnTo>
                  <a:pt x="573373" y="988575"/>
                </a:lnTo>
                <a:lnTo>
                  <a:pt x="0" y="988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Le bloc de programmation: glisser en 1 seconde à pointeur de souris"/>
          <p:cNvSpPr/>
          <p:nvPr/>
        </p:nvSpPr>
        <p:spPr>
          <a:xfrm>
            <a:off x="662966" y="918738"/>
            <a:ext cx="8481034" cy="1799007"/>
          </a:xfrm>
          <a:custGeom>
            <a:avLst/>
            <a:gdLst/>
            <a:ahLst/>
            <a:cxnLst/>
            <a:rect l="l" t="t" r="r" b="b"/>
            <a:pathLst>
              <a:path w="8481034" h="1799007">
                <a:moveTo>
                  <a:pt x="0" y="0"/>
                </a:moveTo>
                <a:lnTo>
                  <a:pt x="8481034" y="0"/>
                </a:lnTo>
                <a:lnTo>
                  <a:pt x="8481034" y="1799007"/>
                </a:lnTo>
                <a:lnTo>
                  <a:pt x="0" y="1799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Des glissades multicolores, droits et en spirale, menant à une piscine dans un parc aquatique"/>
          <p:cNvSpPr/>
          <p:nvPr/>
        </p:nvSpPr>
        <p:spPr>
          <a:xfrm>
            <a:off x="662966" y="2717745"/>
            <a:ext cx="8481034" cy="6712897"/>
          </a:xfrm>
          <a:custGeom>
            <a:avLst/>
            <a:gdLst/>
            <a:ahLst/>
            <a:cxnLst/>
            <a:rect l="l" t="t" r="r" b="b"/>
            <a:pathLst>
              <a:path w="8481034" h="6712897">
                <a:moveTo>
                  <a:pt x="0" y="0"/>
                </a:moveTo>
                <a:lnTo>
                  <a:pt x="8481034" y="0"/>
                </a:lnTo>
                <a:lnTo>
                  <a:pt x="8481034" y="6712897"/>
                </a:lnTo>
                <a:lnTo>
                  <a:pt x="0" y="67128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67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983056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38B6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glisser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02935" y="4793995"/>
            <a:ext cx="6079148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bouger en ligne droite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Le bloc de programmation: s'orienter à 90 degrés"/>
          <p:cNvSpPr/>
          <p:nvPr/>
        </p:nvSpPr>
        <p:spPr>
          <a:xfrm>
            <a:off x="662966" y="778109"/>
            <a:ext cx="8481034" cy="3168927"/>
          </a:xfrm>
          <a:custGeom>
            <a:avLst/>
            <a:gdLst/>
            <a:ahLst/>
            <a:cxnLst/>
            <a:rect l="l" t="t" r="r" b="b"/>
            <a:pathLst>
              <a:path w="8481034" h="3168927">
                <a:moveTo>
                  <a:pt x="0" y="0"/>
                </a:moveTo>
                <a:lnTo>
                  <a:pt x="8481034" y="0"/>
                </a:lnTo>
                <a:lnTo>
                  <a:pt x="8481034" y="3168928"/>
                </a:lnTo>
                <a:lnTo>
                  <a:pt x="0" y="3168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78" b="-287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Deux mains tenant une boussole ouverte devant une route sinueuse, avec un paysage ensoleillé en arrière-plan"/>
          <p:cNvSpPr/>
          <p:nvPr/>
        </p:nvSpPr>
        <p:spPr>
          <a:xfrm>
            <a:off x="801219" y="3947037"/>
            <a:ext cx="8342781" cy="5561854"/>
          </a:xfrm>
          <a:custGeom>
            <a:avLst/>
            <a:gdLst/>
            <a:ahLst/>
            <a:cxnLst/>
            <a:rect l="l" t="t" r="r" b="b"/>
            <a:pathLst>
              <a:path w="8342781" h="5561854">
                <a:moveTo>
                  <a:pt x="0" y="0"/>
                </a:moveTo>
                <a:lnTo>
                  <a:pt x="8342781" y="0"/>
                </a:lnTo>
                <a:lnTo>
                  <a:pt x="8342781" y="5561854"/>
                </a:lnTo>
                <a:lnTo>
                  <a:pt x="0" y="55618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983056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38B6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s’orienter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65672" y="4773784"/>
            <a:ext cx="6079148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faire bouger un sprite dans une direction précise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 pointeur de souris qui pointe diagonalement vers la gauche"/>
          <p:cNvSpPr/>
          <p:nvPr/>
        </p:nvSpPr>
        <p:spPr>
          <a:xfrm>
            <a:off x="801219" y="3947037"/>
            <a:ext cx="8342781" cy="5561854"/>
          </a:xfrm>
          <a:custGeom>
            <a:avLst/>
            <a:gdLst/>
            <a:ahLst/>
            <a:cxnLst/>
            <a:rect l="l" t="t" r="r" b="b"/>
            <a:pathLst>
              <a:path w="8342781" h="5561854">
                <a:moveTo>
                  <a:pt x="0" y="0"/>
                </a:moveTo>
                <a:lnTo>
                  <a:pt x="8342781" y="0"/>
                </a:lnTo>
                <a:lnTo>
                  <a:pt x="8342781" y="5561854"/>
                </a:lnTo>
                <a:lnTo>
                  <a:pt x="0" y="5561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250" b="-625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Le bloc de programmation: s'orienter vers pointeur de souris"/>
          <p:cNvSpPr/>
          <p:nvPr/>
        </p:nvSpPr>
        <p:spPr>
          <a:xfrm>
            <a:off x="801219" y="855813"/>
            <a:ext cx="8342781" cy="1940182"/>
          </a:xfrm>
          <a:custGeom>
            <a:avLst/>
            <a:gdLst/>
            <a:ahLst/>
            <a:cxnLst/>
            <a:rect l="l" t="t" r="r" b="b"/>
            <a:pathLst>
              <a:path w="8342781" h="1940182">
                <a:moveTo>
                  <a:pt x="0" y="0"/>
                </a:moveTo>
                <a:lnTo>
                  <a:pt x="8342781" y="0"/>
                </a:lnTo>
                <a:lnTo>
                  <a:pt x="8342781" y="1940181"/>
                </a:lnTo>
                <a:lnTo>
                  <a:pt x="0" y="19401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983056" y="1700618"/>
            <a:ext cx="6918906" cy="235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le pointeur de souris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92996" y="4713153"/>
            <a:ext cx="6499027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la flèche sur l’écran d’ordinateur contrôlée par la souris ou le doigt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11665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" name="Freeform 3" descr="Le logo Scratch"/>
          <p:cNvSpPr/>
          <p:nvPr/>
        </p:nvSpPr>
        <p:spPr>
          <a:xfrm>
            <a:off x="9842169" y="2792572"/>
            <a:ext cx="7417131" cy="3504595"/>
          </a:xfrm>
          <a:custGeom>
            <a:avLst/>
            <a:gdLst/>
            <a:ahLst/>
            <a:cxnLst/>
            <a:rect l="l" t="t" r="r" b="b"/>
            <a:pathLst>
              <a:path w="7417131" h="3504595">
                <a:moveTo>
                  <a:pt x="0" y="0"/>
                </a:moveTo>
                <a:lnTo>
                  <a:pt x="7417131" y="0"/>
                </a:lnTo>
                <a:lnTo>
                  <a:pt x="7417131" y="3504595"/>
                </a:lnTo>
                <a:lnTo>
                  <a:pt x="0" y="35045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575367" y="4922955"/>
            <a:ext cx="5772151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Soutien pour 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le codage de blocs 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Scratch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Le bloc de programmation: mettre x à 45 degrés"/>
          <p:cNvSpPr/>
          <p:nvPr/>
        </p:nvSpPr>
        <p:spPr>
          <a:xfrm>
            <a:off x="801219" y="778109"/>
            <a:ext cx="8342781" cy="4310437"/>
          </a:xfrm>
          <a:custGeom>
            <a:avLst/>
            <a:gdLst/>
            <a:ahLst/>
            <a:cxnLst/>
            <a:rect l="l" t="t" r="r" b="b"/>
            <a:pathLst>
              <a:path w="8342781" h="4310437">
                <a:moveTo>
                  <a:pt x="0" y="0"/>
                </a:moveTo>
                <a:lnTo>
                  <a:pt x="8342781" y="0"/>
                </a:lnTo>
                <a:lnTo>
                  <a:pt x="8342781" y="4310437"/>
                </a:lnTo>
                <a:lnTo>
                  <a:pt x="0" y="43104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Une main place un pion noir sur un plateau de jeu noir à motifs hexagonaux dorés, avec plusieurs pions déjà disposés"/>
          <p:cNvSpPr/>
          <p:nvPr/>
        </p:nvSpPr>
        <p:spPr>
          <a:xfrm>
            <a:off x="946700" y="4443642"/>
            <a:ext cx="8197300" cy="5065249"/>
          </a:xfrm>
          <a:custGeom>
            <a:avLst/>
            <a:gdLst/>
            <a:ahLst/>
            <a:cxnLst/>
            <a:rect l="l" t="t" r="r" b="b"/>
            <a:pathLst>
              <a:path w="8197300" h="5065249">
                <a:moveTo>
                  <a:pt x="0" y="0"/>
                </a:moveTo>
                <a:lnTo>
                  <a:pt x="8197300" y="0"/>
                </a:lnTo>
                <a:lnTo>
                  <a:pt x="8197300" y="5065249"/>
                </a:lnTo>
                <a:lnTo>
                  <a:pt x="0" y="50652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983056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mettre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02935" y="4793995"/>
            <a:ext cx="6079148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mettre ou placer à une position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main place un pion noir sur un plateau de jeu noir à motifs hexagonaux dorés, avec plusieurs pions déjà disposés"/>
          <p:cNvSpPr/>
          <p:nvPr/>
        </p:nvSpPr>
        <p:spPr>
          <a:xfrm>
            <a:off x="946700" y="4443642"/>
            <a:ext cx="8197300" cy="5065249"/>
          </a:xfrm>
          <a:custGeom>
            <a:avLst/>
            <a:gdLst/>
            <a:ahLst/>
            <a:cxnLst/>
            <a:rect l="l" t="t" r="r" b="b"/>
            <a:pathLst>
              <a:path w="8197300" h="5065249">
                <a:moveTo>
                  <a:pt x="0" y="0"/>
                </a:moveTo>
                <a:lnTo>
                  <a:pt x="8197300" y="0"/>
                </a:lnTo>
                <a:lnTo>
                  <a:pt x="8197300" y="5065249"/>
                </a:lnTo>
                <a:lnTo>
                  <a:pt x="0" y="50652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Le bloc de programmation: rebondir si le bord est atteint"/>
          <p:cNvSpPr/>
          <p:nvPr/>
        </p:nvSpPr>
        <p:spPr>
          <a:xfrm>
            <a:off x="901674" y="778109"/>
            <a:ext cx="8242326" cy="2472698"/>
          </a:xfrm>
          <a:custGeom>
            <a:avLst/>
            <a:gdLst/>
            <a:ahLst/>
            <a:cxnLst/>
            <a:rect l="l" t="t" r="r" b="b"/>
            <a:pathLst>
              <a:path w="8242326" h="2472698">
                <a:moveTo>
                  <a:pt x="0" y="0"/>
                </a:moveTo>
                <a:lnTo>
                  <a:pt x="8242326" y="0"/>
                </a:lnTo>
                <a:lnTo>
                  <a:pt x="8242326" y="2472698"/>
                </a:lnTo>
                <a:lnTo>
                  <a:pt x="0" y="2472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700109" y="1959853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38B6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rebondir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32783" y="3744297"/>
            <a:ext cx="6922612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quand un sprite touche un bord de l’écran et change de direction pour continuer à bouger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53657"/>
            <a:ext cx="8367994" cy="9494198"/>
            <a:chOff x="0" y="0"/>
            <a:chExt cx="2830655" cy="32116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3211618"/>
            </a:xfrm>
            <a:custGeom>
              <a:avLst/>
              <a:gdLst/>
              <a:ahLst/>
              <a:cxnLst/>
              <a:rect l="l" t="t" r="r" b="b"/>
              <a:pathLst>
                <a:path w="2830655" h="3211618">
                  <a:moveTo>
                    <a:pt x="0" y="0"/>
                  </a:moveTo>
                  <a:lnTo>
                    <a:pt x="2830655" y="0"/>
                  </a:lnTo>
                  <a:lnTo>
                    <a:pt x="2830655" y="3211618"/>
                  </a:lnTo>
                  <a:lnTo>
                    <a:pt x="0" y="3211618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 pion doré est placé au centre d’un plateau d’échecs en damier noir et blanc, avec des pièces floues en arrière-plan"/>
          <p:cNvSpPr/>
          <p:nvPr/>
        </p:nvSpPr>
        <p:spPr>
          <a:xfrm>
            <a:off x="0" y="453657"/>
            <a:ext cx="9144000" cy="9494198"/>
          </a:xfrm>
          <a:custGeom>
            <a:avLst/>
            <a:gdLst/>
            <a:ahLst/>
            <a:cxnLst/>
            <a:rect l="l" t="t" r="r" b="b"/>
            <a:pathLst>
              <a:path w="9144000" h="9494198">
                <a:moveTo>
                  <a:pt x="0" y="0"/>
                </a:moveTo>
                <a:lnTo>
                  <a:pt x="9144000" y="0"/>
                </a:lnTo>
                <a:lnTo>
                  <a:pt x="9144000" y="9494198"/>
                </a:lnTo>
                <a:lnTo>
                  <a:pt x="0" y="9494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79" r="-44774" b="-1897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Le bloc de programmation: aller à l'avant plan"/>
          <p:cNvSpPr/>
          <p:nvPr/>
        </p:nvSpPr>
        <p:spPr>
          <a:xfrm>
            <a:off x="201891" y="8122250"/>
            <a:ext cx="4370109" cy="1414602"/>
          </a:xfrm>
          <a:custGeom>
            <a:avLst/>
            <a:gdLst/>
            <a:ahLst/>
            <a:cxnLst/>
            <a:rect l="l" t="t" r="r" b="b"/>
            <a:pathLst>
              <a:path w="4370109" h="1414602">
                <a:moveTo>
                  <a:pt x="0" y="0"/>
                </a:moveTo>
                <a:lnTo>
                  <a:pt x="4370109" y="0"/>
                </a:lnTo>
                <a:lnTo>
                  <a:pt x="4370109" y="1414602"/>
                </a:lnTo>
                <a:lnTo>
                  <a:pt x="0" y="1414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Freeform 6" descr="Le bloc de programmation: aller à l'arrière plan"/>
          <p:cNvSpPr/>
          <p:nvPr/>
        </p:nvSpPr>
        <p:spPr>
          <a:xfrm>
            <a:off x="4669972" y="1028700"/>
            <a:ext cx="4040665" cy="1285666"/>
          </a:xfrm>
          <a:custGeom>
            <a:avLst/>
            <a:gdLst/>
            <a:ahLst/>
            <a:cxnLst/>
            <a:rect l="l" t="t" r="r" b="b"/>
            <a:pathLst>
              <a:path w="4040665" h="1285666">
                <a:moveTo>
                  <a:pt x="0" y="0"/>
                </a:moveTo>
                <a:lnTo>
                  <a:pt x="4040664" y="0"/>
                </a:lnTo>
                <a:lnTo>
                  <a:pt x="4040664" y="1285666"/>
                </a:lnTo>
                <a:lnTo>
                  <a:pt x="0" y="12856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/>
          <p:nvPr/>
        </p:nvSpPr>
        <p:spPr>
          <a:xfrm>
            <a:off x="8857368" y="1007916"/>
            <a:ext cx="8941258" cy="2280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99"/>
              </a:lnSpc>
            </a:pPr>
            <a:r>
              <a:rPr lang="en-US" sz="8799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l’avant-plan et l’arrière plan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05127" y="3458333"/>
            <a:ext cx="8045741" cy="6273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L’avant-plan : C’est ce qu’on voit devant, tout près de nous, comme un personnage ou un objet important.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L’arrière-plan : C’est ce qu’on voit derrière, plus loin, comme le ciel, les arbres au loin ou les montagnes.</a:t>
            </a:r>
          </a:p>
          <a:p>
            <a:pPr algn="l">
              <a:lnSpc>
                <a:spcPts val="5313"/>
              </a:lnSpc>
            </a:pPr>
            <a:endParaRPr lang="en-US" sz="3999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575367" y="4922955"/>
            <a:ext cx="6821849" cy="2240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Soutien pour la carte :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i="1">
                <a:solidFill>
                  <a:srgbClr val="000000"/>
                </a:solidFill>
                <a:latin typeface="Red Hat Display Bold Italics"/>
                <a:ea typeface="Red Hat Display Bold Italics"/>
                <a:cs typeface="Red Hat Display Bold Italics"/>
                <a:sym typeface="Red Hat Display Bold Italics"/>
              </a:rPr>
              <a:t>Faire du camping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endParaRPr lang="en-US" sz="3999" b="1" i="1">
              <a:solidFill>
                <a:srgbClr val="000000"/>
              </a:solidFill>
              <a:latin typeface="Red Hat Display Bold Italics"/>
              <a:ea typeface="Red Hat Display Bold Italics"/>
              <a:cs typeface="Red Hat Display Bold Italics"/>
              <a:sym typeface="Red Hat Display Bold Italics"/>
            </a:endParaRPr>
          </a:p>
        </p:txBody>
      </p:sp>
      <p:sp>
        <p:nvSpPr>
          <p:cNvPr id="4" name="Freeform 4" descr="Une capture d'écran de la carte utilisée pour l'activité A-2: Faire du camping. La carte est 8 x 8. Dans le premier carré, il y a un sac à dos. Dans d'autres carrés, il y a des arbres, un poisson et des montagnes. "/>
          <p:cNvSpPr/>
          <p:nvPr/>
        </p:nvSpPr>
        <p:spPr>
          <a:xfrm>
            <a:off x="9619940" y="778109"/>
            <a:ext cx="8482060" cy="8546156"/>
          </a:xfrm>
          <a:custGeom>
            <a:avLst/>
            <a:gdLst/>
            <a:ahLst/>
            <a:cxnLst/>
            <a:rect l="l" t="t" r="r" b="b"/>
            <a:pathLst>
              <a:path w="8482060" h="8546156">
                <a:moveTo>
                  <a:pt x="0" y="0"/>
                </a:moveTo>
                <a:lnTo>
                  <a:pt x="8482059" y="0"/>
                </a:lnTo>
                <a:lnTo>
                  <a:pt x="8482059" y="8546156"/>
                </a:lnTo>
                <a:lnTo>
                  <a:pt x="0" y="8546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FE2DFF1-2116-7563-2F22-2B5F220BB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1665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 sac à dos en toile beige avec plusieurs sangles et boucles"/>
          <p:cNvSpPr/>
          <p:nvPr/>
        </p:nvSpPr>
        <p:spPr>
          <a:xfrm>
            <a:off x="1073685" y="778109"/>
            <a:ext cx="8070315" cy="8730782"/>
          </a:xfrm>
          <a:custGeom>
            <a:avLst/>
            <a:gdLst/>
            <a:ahLst/>
            <a:cxnLst/>
            <a:rect l="l" t="t" r="r" b="b"/>
            <a:pathLst>
              <a:path w="8070315" h="8730782">
                <a:moveTo>
                  <a:pt x="0" y="0"/>
                </a:moveTo>
                <a:lnTo>
                  <a:pt x="8070315" y="0"/>
                </a:lnTo>
                <a:lnTo>
                  <a:pt x="8070315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7" r="-147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868544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le sac à dos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10097" y="4439384"/>
            <a:ext cx="7835801" cy="3668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 sac qu’on porte sur le dos pour transporter des affaires</a:t>
            </a:r>
          </a:p>
          <a:p>
            <a:pPr algn="l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petite barque blanche avec intérieur rouge flottant sur une eau claire vert-bleu"/>
          <p:cNvSpPr/>
          <p:nvPr/>
        </p:nvSpPr>
        <p:spPr>
          <a:xfrm>
            <a:off x="1073685" y="778109"/>
            <a:ext cx="8070315" cy="8730782"/>
          </a:xfrm>
          <a:custGeom>
            <a:avLst/>
            <a:gdLst/>
            <a:ahLst/>
            <a:cxnLst/>
            <a:rect l="l" t="t" r="r" b="b"/>
            <a:pathLst>
              <a:path w="8070315" h="8730782">
                <a:moveTo>
                  <a:pt x="0" y="0"/>
                </a:moveTo>
                <a:lnTo>
                  <a:pt x="8070315" y="0"/>
                </a:lnTo>
                <a:lnTo>
                  <a:pt x="8070315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137" r="-3113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868544" y="1911899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une barque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24609" y="4491348"/>
            <a:ext cx="7835801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 petit bateau qui flotte sur l’eau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La tête et le haut du corps d’un poisson doré avec des taches noires"/>
          <p:cNvSpPr/>
          <p:nvPr/>
        </p:nvSpPr>
        <p:spPr>
          <a:xfrm>
            <a:off x="1073685" y="778109"/>
            <a:ext cx="8070315" cy="8730782"/>
          </a:xfrm>
          <a:custGeom>
            <a:avLst/>
            <a:gdLst/>
            <a:ahLst/>
            <a:cxnLst/>
            <a:rect l="l" t="t" r="r" b="b"/>
            <a:pathLst>
              <a:path w="8070315" h="8730782">
                <a:moveTo>
                  <a:pt x="0" y="0"/>
                </a:moveTo>
                <a:lnTo>
                  <a:pt x="8070315" y="0"/>
                </a:lnTo>
                <a:lnTo>
                  <a:pt x="8070315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005" r="-1527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868544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un poisson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68544" y="4223733"/>
            <a:ext cx="7377354" cy="292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 animal qui vit dans l’eau, comme la mer, les rivières ou les lacs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montagne escarpée entourée d'arbres à la base, sous un ciel partiellement nuageux"/>
          <p:cNvSpPr/>
          <p:nvPr/>
        </p:nvSpPr>
        <p:spPr>
          <a:xfrm>
            <a:off x="1073685" y="778109"/>
            <a:ext cx="8070315" cy="8730782"/>
          </a:xfrm>
          <a:custGeom>
            <a:avLst/>
            <a:gdLst/>
            <a:ahLst/>
            <a:cxnLst/>
            <a:rect l="l" t="t" r="r" b="b"/>
            <a:pathLst>
              <a:path w="8070315" h="8730782">
                <a:moveTo>
                  <a:pt x="0" y="0"/>
                </a:moveTo>
                <a:lnTo>
                  <a:pt x="8070315" y="0"/>
                </a:lnTo>
                <a:lnTo>
                  <a:pt x="8070315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6163" r="-46163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8923816" y="1528427"/>
            <a:ext cx="8808362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 dirty="0" err="1">
                <a:solidFill>
                  <a:srgbClr val="0070C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une</a:t>
            </a:r>
            <a:r>
              <a:rPr lang="en-US" sz="9000" b="1" dirty="0">
                <a:solidFill>
                  <a:srgbClr val="0070C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9000" b="1" dirty="0" err="1">
                <a:solidFill>
                  <a:srgbClr val="0070C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montagne</a:t>
            </a:r>
            <a:endParaRPr lang="en-US" sz="9000" b="1" dirty="0">
              <a:solidFill>
                <a:srgbClr val="0070C0"/>
              </a:solidFill>
              <a:latin typeface="Red Hat Display Bold"/>
              <a:ea typeface="Red Hat Display Bold"/>
              <a:cs typeface="Red Hat Display Bold"/>
              <a:sym typeface="Red Hat Displ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790263" y="3326014"/>
            <a:ext cx="7455635" cy="459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 endroit très haut sur la Terre elle peut avoir de la neige tout en haut, des arbres, des rochers ou des animaux sauvages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caverne rocheuse avec plusieurs ouvertures de grottes creusées dans la pierre"/>
          <p:cNvSpPr/>
          <p:nvPr/>
        </p:nvSpPr>
        <p:spPr>
          <a:xfrm>
            <a:off x="1073685" y="778109"/>
            <a:ext cx="8070315" cy="8730782"/>
          </a:xfrm>
          <a:custGeom>
            <a:avLst/>
            <a:gdLst/>
            <a:ahLst/>
            <a:cxnLst/>
            <a:rect l="l" t="t" r="r" b="b"/>
            <a:pathLst>
              <a:path w="8070315" h="8730782">
                <a:moveTo>
                  <a:pt x="0" y="0"/>
                </a:moveTo>
                <a:lnTo>
                  <a:pt x="8070315" y="0"/>
                </a:lnTo>
                <a:lnTo>
                  <a:pt x="8070315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518" r="-3451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334152" y="1905632"/>
            <a:ext cx="7987689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 dirty="0" err="1">
                <a:solidFill>
                  <a:srgbClr val="0070C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une</a:t>
            </a:r>
            <a:r>
              <a:rPr lang="en-US" sz="9000" b="1" dirty="0">
                <a:solidFill>
                  <a:srgbClr val="0070C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</a:t>
            </a:r>
            <a:r>
              <a:rPr lang="en-US" sz="9000" b="1" dirty="0" err="1">
                <a:solidFill>
                  <a:srgbClr val="0070C0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caverne</a:t>
            </a:r>
            <a:endParaRPr lang="en-US" sz="9000" b="1" dirty="0">
              <a:solidFill>
                <a:srgbClr val="0070C0"/>
              </a:solidFill>
              <a:latin typeface="Red Hat Display Bold"/>
              <a:ea typeface="Red Hat Display Bold"/>
              <a:cs typeface="Red Hat Display Bold"/>
              <a:sym typeface="Red Hat Display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676193" y="4151659"/>
            <a:ext cx="7835801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 grand trou ou une grotte dans une montagne ou sous la terre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petite tente orange en forme de triangle installée sur l’herbe, entourée d’arbres"/>
          <p:cNvSpPr/>
          <p:nvPr/>
        </p:nvSpPr>
        <p:spPr>
          <a:xfrm>
            <a:off x="1073685" y="778109"/>
            <a:ext cx="8070315" cy="8730782"/>
          </a:xfrm>
          <a:custGeom>
            <a:avLst/>
            <a:gdLst/>
            <a:ahLst/>
            <a:cxnLst/>
            <a:rect l="l" t="t" r="r" b="b"/>
            <a:pathLst>
              <a:path w="8070315" h="8730782">
                <a:moveTo>
                  <a:pt x="0" y="0"/>
                </a:moveTo>
                <a:lnTo>
                  <a:pt x="8070315" y="0"/>
                </a:lnTo>
                <a:lnTo>
                  <a:pt x="8070315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784" r="-3078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868544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une tente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76193" y="4214208"/>
            <a:ext cx="7835801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une structure en tissu qu’on installe dehors pour camper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 sprite d'un chat"/>
          <p:cNvSpPr/>
          <p:nvPr/>
        </p:nvSpPr>
        <p:spPr>
          <a:xfrm>
            <a:off x="889087" y="778109"/>
            <a:ext cx="8254913" cy="8730782"/>
          </a:xfrm>
          <a:custGeom>
            <a:avLst/>
            <a:gdLst/>
            <a:ahLst/>
            <a:cxnLst/>
            <a:rect l="l" t="t" r="r" b="b"/>
            <a:pathLst>
              <a:path w="8254913" h="8730782">
                <a:moveTo>
                  <a:pt x="0" y="0"/>
                </a:moveTo>
                <a:lnTo>
                  <a:pt x="8254913" y="0"/>
                </a:lnTo>
                <a:lnTo>
                  <a:pt x="8254913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408" b="-12408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288423" y="1987964"/>
            <a:ext cx="6079148" cy="3152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un sprite</a:t>
            </a:r>
          </a:p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 (un lutin)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34294" y="5768842"/>
            <a:ext cx="7404727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 personnage ou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une forme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grille verte et blanche avec une case encadrée en rouge et une bulle indiquant: une case"/>
          <p:cNvSpPr/>
          <p:nvPr/>
        </p:nvSpPr>
        <p:spPr>
          <a:xfrm>
            <a:off x="1073685" y="778109"/>
            <a:ext cx="8070315" cy="8730782"/>
          </a:xfrm>
          <a:custGeom>
            <a:avLst/>
            <a:gdLst/>
            <a:ahLst/>
            <a:cxnLst/>
            <a:rect l="l" t="t" r="r" b="b"/>
            <a:pathLst>
              <a:path w="8070315" h="8730782">
                <a:moveTo>
                  <a:pt x="0" y="0"/>
                </a:moveTo>
                <a:lnTo>
                  <a:pt x="8070315" y="0"/>
                </a:lnTo>
                <a:lnTo>
                  <a:pt x="8070315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8183" r="-58183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" name="Group 5"/>
          <p:cNvGrpSpPr/>
          <p:nvPr/>
        </p:nvGrpSpPr>
        <p:grpSpPr>
          <a:xfrm>
            <a:off x="6457747" y="3652414"/>
            <a:ext cx="836892" cy="836892"/>
            <a:chOff x="0" y="0"/>
            <a:chExt cx="220416" cy="2204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0416" cy="220416"/>
            </a:xfrm>
            <a:custGeom>
              <a:avLst/>
              <a:gdLst/>
              <a:ahLst/>
              <a:cxnLst/>
              <a:rect l="l" t="t" r="r" b="b"/>
              <a:pathLst>
                <a:path w="220416" h="220416">
                  <a:moveTo>
                    <a:pt x="0" y="0"/>
                  </a:moveTo>
                  <a:lnTo>
                    <a:pt x="220416" y="0"/>
                  </a:lnTo>
                  <a:lnTo>
                    <a:pt x="220416" y="220416"/>
                  </a:lnTo>
                  <a:lnTo>
                    <a:pt x="0" y="220416"/>
                  </a:lnTo>
                  <a:close/>
                </a:path>
              </a:pathLst>
            </a:custGeom>
            <a:solidFill>
              <a:srgbClr val="1FCA20"/>
            </a:solidFill>
            <a:ln w="57150" cap="sq">
              <a:solidFill>
                <a:srgbClr val="FF3131"/>
              </a:soli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0416" cy="2585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956587" y="2098447"/>
            <a:ext cx="1919606" cy="1553967"/>
          </a:xfrm>
          <a:custGeom>
            <a:avLst/>
            <a:gdLst/>
            <a:ahLst/>
            <a:cxnLst/>
            <a:rect l="l" t="t" r="r" b="b"/>
            <a:pathLst>
              <a:path w="1919606" h="1553967">
                <a:moveTo>
                  <a:pt x="0" y="0"/>
                </a:moveTo>
                <a:lnTo>
                  <a:pt x="1919606" y="0"/>
                </a:lnTo>
                <a:lnTo>
                  <a:pt x="1919606" y="1553967"/>
                </a:lnTo>
                <a:lnTo>
                  <a:pt x="0" y="155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9" name="TextBox 9"/>
          <p:cNvSpPr txBox="1"/>
          <p:nvPr/>
        </p:nvSpPr>
        <p:spPr>
          <a:xfrm>
            <a:off x="9983056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une case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83056" y="4193997"/>
            <a:ext cx="6918906" cy="1820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 petit carré dans une grille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19713" y="2498497"/>
            <a:ext cx="1593354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une case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 descr="Une capture d'écran du tableau de planification pour leçon A - tâche finale donner des directions. "/>
          <p:cNvSpPr/>
          <p:nvPr/>
        </p:nvSpPr>
        <p:spPr>
          <a:xfrm>
            <a:off x="9619940" y="1808209"/>
            <a:ext cx="8222598" cy="6670582"/>
          </a:xfrm>
          <a:custGeom>
            <a:avLst/>
            <a:gdLst/>
            <a:ahLst/>
            <a:cxnLst/>
            <a:rect l="l" t="t" r="r" b="b"/>
            <a:pathLst>
              <a:path w="8222598" h="6670582">
                <a:moveTo>
                  <a:pt x="0" y="0"/>
                </a:moveTo>
                <a:lnTo>
                  <a:pt x="8222597" y="0"/>
                </a:lnTo>
                <a:lnTo>
                  <a:pt x="8222597" y="6670582"/>
                </a:lnTo>
                <a:lnTo>
                  <a:pt x="0" y="6670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" name="TextBox 4"/>
          <p:cNvSpPr txBox="1"/>
          <p:nvPr/>
        </p:nvSpPr>
        <p:spPr>
          <a:xfrm>
            <a:off x="1575367" y="4922955"/>
            <a:ext cx="5772151" cy="1668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Soutien pour 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799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la tâche finale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3E89E7C-B498-F2A1-AEFB-23985BE73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9619940" cy="4544869"/>
          </a:xfrm>
          <a:custGeom>
            <a:avLst/>
            <a:gdLst/>
            <a:ahLst/>
            <a:cxnLst/>
            <a:rect l="l" t="t" r="r" b="b"/>
            <a:pathLst>
              <a:path w="9619940" h="4544869">
                <a:moveTo>
                  <a:pt x="0" y="0"/>
                </a:moveTo>
                <a:lnTo>
                  <a:pt x="9619940" y="0"/>
                </a:lnTo>
                <a:lnTo>
                  <a:pt x="9619940" y="4544869"/>
                </a:lnTo>
                <a:lnTo>
                  <a:pt x="0" y="4544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11665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e épingle de direction rouge au-dessus d’une carte pliée "/>
          <p:cNvSpPr/>
          <p:nvPr/>
        </p:nvSpPr>
        <p:spPr>
          <a:xfrm>
            <a:off x="482559" y="778109"/>
            <a:ext cx="9024064" cy="8730782"/>
          </a:xfrm>
          <a:custGeom>
            <a:avLst/>
            <a:gdLst/>
            <a:ahLst/>
            <a:cxnLst/>
            <a:rect l="l" t="t" r="r" b="b"/>
            <a:pathLst>
              <a:path w="9024064" h="8730782">
                <a:moveTo>
                  <a:pt x="0" y="0"/>
                </a:moveTo>
                <a:lnTo>
                  <a:pt x="9024064" y="0"/>
                </a:lnTo>
                <a:lnTo>
                  <a:pt x="9024064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999" r="-35999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9506623" y="778109"/>
            <a:ext cx="8367994" cy="8730782"/>
            <a:chOff x="0" y="0"/>
            <a:chExt cx="2830655" cy="2953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384016" y="1264918"/>
            <a:ext cx="8613207" cy="2132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200"/>
              </a:lnSpc>
            </a:pPr>
            <a:r>
              <a:rPr lang="en-US" sz="82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une activité de géolocalisation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20329" y="3979171"/>
            <a:ext cx="7854288" cy="489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l’activité demande de marcher,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chercher ou découvrir des choses autour, comme dans une chasse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au trésor en utilisant des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directions pour trouver la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position exacte d’un objet</a:t>
            </a:r>
          </a:p>
          <a:p>
            <a:pPr algn="ctr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Le bloc de programmation: avancer de 10 pas"/>
          <p:cNvSpPr/>
          <p:nvPr/>
        </p:nvSpPr>
        <p:spPr>
          <a:xfrm>
            <a:off x="1082732" y="804059"/>
            <a:ext cx="8061268" cy="3871530"/>
          </a:xfrm>
          <a:custGeom>
            <a:avLst/>
            <a:gdLst/>
            <a:ahLst/>
            <a:cxnLst/>
            <a:rect l="l" t="t" r="r" b="b"/>
            <a:pathLst>
              <a:path w="8061268" h="3871530">
                <a:moveTo>
                  <a:pt x="0" y="0"/>
                </a:moveTo>
                <a:lnTo>
                  <a:pt x="8061268" y="0"/>
                </a:lnTo>
                <a:lnTo>
                  <a:pt x="8061268" y="3871530"/>
                </a:lnTo>
                <a:lnTo>
                  <a:pt x="0" y="3871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Une photo de deux pieds et une flèche qui pointe vers l'avant"/>
          <p:cNvSpPr/>
          <p:nvPr/>
        </p:nvSpPr>
        <p:spPr>
          <a:xfrm>
            <a:off x="1028700" y="4240977"/>
            <a:ext cx="8115300" cy="5416963"/>
          </a:xfrm>
          <a:custGeom>
            <a:avLst/>
            <a:gdLst/>
            <a:ahLst/>
            <a:cxnLst/>
            <a:rect l="l" t="t" r="r" b="b"/>
            <a:pathLst>
              <a:path w="8115300" h="5416963">
                <a:moveTo>
                  <a:pt x="0" y="0"/>
                </a:moveTo>
                <a:lnTo>
                  <a:pt x="8115300" y="0"/>
                </a:lnTo>
                <a:lnTo>
                  <a:pt x="8115300" y="5416963"/>
                </a:lnTo>
                <a:lnTo>
                  <a:pt x="0" y="54169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9983056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avancer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02935" y="4793995"/>
            <a:ext cx="6079148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bouger en avant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983056" y="1929220"/>
            <a:ext cx="6918906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tourner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402935" y="4793995"/>
            <a:ext cx="6079148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changer de direction vers la droite ou vers la gauche</a:t>
            </a:r>
          </a:p>
        </p:txBody>
      </p:sp>
      <p:sp>
        <p:nvSpPr>
          <p:cNvPr id="6" name="Freeform 6" descr="Un panneau de direction qui pointe vers la droite"/>
          <p:cNvSpPr/>
          <p:nvPr/>
        </p:nvSpPr>
        <p:spPr>
          <a:xfrm>
            <a:off x="1809627" y="4898770"/>
            <a:ext cx="7334373" cy="4610121"/>
          </a:xfrm>
          <a:custGeom>
            <a:avLst/>
            <a:gdLst/>
            <a:ahLst/>
            <a:cxnLst/>
            <a:rect l="l" t="t" r="r" b="b"/>
            <a:pathLst>
              <a:path w="7334373" h="4610121">
                <a:moveTo>
                  <a:pt x="0" y="0"/>
                </a:moveTo>
                <a:lnTo>
                  <a:pt x="7334373" y="0"/>
                </a:lnTo>
                <a:lnTo>
                  <a:pt x="7334373" y="4610121"/>
                </a:lnTo>
                <a:lnTo>
                  <a:pt x="0" y="46101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29" b="-3229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Freeform 7" descr="Un panneau de direction qui pointe vers la gauche"/>
          <p:cNvSpPr/>
          <p:nvPr/>
        </p:nvSpPr>
        <p:spPr>
          <a:xfrm>
            <a:off x="1809627" y="794748"/>
            <a:ext cx="7334373" cy="4002492"/>
          </a:xfrm>
          <a:custGeom>
            <a:avLst/>
            <a:gdLst/>
            <a:ahLst/>
            <a:cxnLst/>
            <a:rect l="l" t="t" r="r" b="b"/>
            <a:pathLst>
              <a:path w="7334373" h="4002492">
                <a:moveTo>
                  <a:pt x="0" y="0"/>
                </a:moveTo>
                <a:lnTo>
                  <a:pt x="7334373" y="0"/>
                </a:lnTo>
                <a:lnTo>
                  <a:pt x="7334373" y="4002492"/>
                </a:lnTo>
                <a:lnTo>
                  <a:pt x="0" y="40024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402" b="-7798"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Une personne tenant une boîte dans une chambre qui contient des boîtes de rangement, une table blanche, une plante, et des rideaux verts devant de grandes fenêtres"/>
          <p:cNvSpPr/>
          <p:nvPr/>
        </p:nvSpPr>
        <p:spPr>
          <a:xfrm>
            <a:off x="482559" y="778109"/>
            <a:ext cx="9024064" cy="8730782"/>
          </a:xfrm>
          <a:custGeom>
            <a:avLst/>
            <a:gdLst/>
            <a:ahLst/>
            <a:cxnLst/>
            <a:rect l="l" t="t" r="r" b="b"/>
            <a:pathLst>
              <a:path w="9024064" h="8730782">
                <a:moveTo>
                  <a:pt x="0" y="0"/>
                </a:moveTo>
                <a:lnTo>
                  <a:pt x="9024064" y="0"/>
                </a:lnTo>
                <a:lnTo>
                  <a:pt x="9024064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562" r="-22562"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" name="Group 3"/>
          <p:cNvGrpSpPr/>
          <p:nvPr/>
        </p:nvGrpSpPr>
        <p:grpSpPr>
          <a:xfrm>
            <a:off x="9506623" y="778109"/>
            <a:ext cx="8367994" cy="8730782"/>
            <a:chOff x="0" y="0"/>
            <a:chExt cx="2830655" cy="29533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651046" y="1623854"/>
            <a:ext cx="6079148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prendre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39519" y="3880440"/>
            <a:ext cx="8235098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on attrape quelque chose avec sa main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(ou parfois avec un objet)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06623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 ordinateur portable affichant une carte avec un repère rouge et le mot « DESTINATION ». L'ordinateur est sur un bureau avec une tablette et un cahier ouvert."/>
          <p:cNvSpPr/>
          <p:nvPr/>
        </p:nvSpPr>
        <p:spPr>
          <a:xfrm>
            <a:off x="517621" y="778109"/>
            <a:ext cx="8989002" cy="8730782"/>
          </a:xfrm>
          <a:custGeom>
            <a:avLst/>
            <a:gdLst/>
            <a:ahLst/>
            <a:cxnLst/>
            <a:rect l="l" t="t" r="r" b="b"/>
            <a:pathLst>
              <a:path w="8989002" h="8730782">
                <a:moveTo>
                  <a:pt x="0" y="0"/>
                </a:moveTo>
                <a:lnTo>
                  <a:pt x="8989002" y="0"/>
                </a:lnTo>
                <a:lnTo>
                  <a:pt x="8989002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44" r="-4246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776862" y="1644720"/>
            <a:ext cx="6079148" cy="1552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0"/>
              </a:lnSpc>
              <a:spcBef>
                <a:spcPct val="0"/>
              </a:spcBef>
            </a:pPr>
            <a:r>
              <a:rPr lang="en-US" sz="90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arriver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54825" y="3880440"/>
            <a:ext cx="7323222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quand on est enfin à l’endroit auquel on veut aller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4290"/>
            <a:ext cx="18368010" cy="8371734"/>
            <a:chOff x="0" y="0"/>
            <a:chExt cx="24490680" cy="111623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90680" cy="11162284"/>
            </a:xfrm>
            <a:custGeom>
              <a:avLst/>
              <a:gdLst/>
              <a:ahLst/>
              <a:cxnLst/>
              <a:rect l="l" t="t" r="r" b="b"/>
              <a:pathLst>
                <a:path w="24490680" h="11162284">
                  <a:moveTo>
                    <a:pt x="0" y="0"/>
                  </a:moveTo>
                  <a:lnTo>
                    <a:pt x="24490680" y="0"/>
                  </a:lnTo>
                  <a:lnTo>
                    <a:pt x="24490680" y="11162284"/>
                  </a:lnTo>
                  <a:lnTo>
                    <a:pt x="0" y="11162284"/>
                  </a:lnTo>
                  <a:close/>
                </a:path>
              </a:pathLst>
            </a:custGeom>
            <a:gradFill rotWithShape="1">
              <a:gsLst>
                <a:gs pos="0">
                  <a:srgbClr val="02364E">
                    <a:alpha val="100000"/>
                  </a:srgbClr>
                </a:gs>
                <a:gs pos="50000">
                  <a:srgbClr val="095273">
                    <a:alpha val="100000"/>
                  </a:srgbClr>
                </a:gs>
                <a:gs pos="100000">
                  <a:srgbClr val="0D638A">
                    <a:alpha val="100000"/>
                  </a:srgbClr>
                </a:gs>
              </a:gsLst>
              <a:lin ang="14729853"/>
            </a:gra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41149" y="-18345"/>
            <a:ext cx="17257840" cy="4215096"/>
            <a:chOff x="0" y="0"/>
            <a:chExt cx="23010454" cy="5620128"/>
          </a:xfrm>
        </p:grpSpPr>
        <p:sp>
          <p:nvSpPr>
            <p:cNvPr id="5" name="Freeform 5" descr="FSL Logo"/>
            <p:cNvSpPr/>
            <p:nvPr/>
          </p:nvSpPr>
          <p:spPr>
            <a:xfrm>
              <a:off x="0" y="0"/>
              <a:ext cx="23010495" cy="5620131"/>
            </a:xfrm>
            <a:custGeom>
              <a:avLst/>
              <a:gdLst/>
              <a:ahLst/>
              <a:cxnLst/>
              <a:rect l="l" t="t" r="r" b="b"/>
              <a:pathLst>
                <a:path w="23010495" h="5620131">
                  <a:moveTo>
                    <a:pt x="0" y="0"/>
                  </a:moveTo>
                  <a:lnTo>
                    <a:pt x="23010495" y="0"/>
                  </a:lnTo>
                  <a:lnTo>
                    <a:pt x="23010495" y="5620131"/>
                  </a:lnTo>
                  <a:lnTo>
                    <a:pt x="0" y="56201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478436" y="8541477"/>
            <a:ext cx="8034816" cy="1645920"/>
            <a:chOff x="0" y="0"/>
            <a:chExt cx="10713088" cy="2194560"/>
          </a:xfrm>
        </p:grpSpPr>
        <p:sp>
          <p:nvSpPr>
            <p:cNvPr id="7" name="Freeform 7" descr="Les logos de OPSBA et OCSTA"/>
            <p:cNvSpPr/>
            <p:nvPr/>
          </p:nvSpPr>
          <p:spPr>
            <a:xfrm>
              <a:off x="0" y="0"/>
              <a:ext cx="10713085" cy="2194560"/>
            </a:xfrm>
            <a:custGeom>
              <a:avLst/>
              <a:gdLst/>
              <a:ahLst/>
              <a:cxnLst/>
              <a:rect l="l" t="t" r="r" b="b"/>
              <a:pathLst>
                <a:path w="10713085" h="2194560">
                  <a:moveTo>
                    <a:pt x="0" y="0"/>
                  </a:moveTo>
                  <a:lnTo>
                    <a:pt x="10713085" y="0"/>
                  </a:lnTo>
                  <a:lnTo>
                    <a:pt x="10713085" y="2194560"/>
                  </a:lnTo>
                  <a:lnTo>
                    <a:pt x="0" y="21945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46718" y="5179695"/>
            <a:ext cx="4574540" cy="199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b="1">
                <a:solidFill>
                  <a:srgbClr val="FFFFFF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Ressources supplémentaires en ligne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4584699" y="4994910"/>
            <a:ext cx="2586990" cy="2586990"/>
            <a:chOff x="0" y="0"/>
            <a:chExt cx="3449320" cy="3449320"/>
          </a:xfrm>
        </p:grpSpPr>
        <p:sp>
          <p:nvSpPr>
            <p:cNvPr id="10" name="Freeform 10">
              <a:hlinkClick r:id="rId4" tooltip="https://fslresources.opsba.org/high-yield-recruitment-strategies/growing-our-own-strategy/"/>
            </p:cNvPr>
            <p:cNvSpPr/>
            <p:nvPr/>
          </p:nvSpPr>
          <p:spPr>
            <a:xfrm>
              <a:off x="0" y="0"/>
              <a:ext cx="3449320" cy="3449320"/>
            </a:xfrm>
            <a:custGeom>
              <a:avLst/>
              <a:gdLst/>
              <a:ahLst/>
              <a:cxnLst/>
              <a:rect l="l" t="t" r="r" b="b"/>
              <a:pathLst>
                <a:path w="3449320" h="3449320">
                  <a:moveTo>
                    <a:pt x="0" y="0"/>
                  </a:moveTo>
                  <a:lnTo>
                    <a:pt x="3449320" y="0"/>
                  </a:lnTo>
                  <a:lnTo>
                    <a:pt x="3449320" y="3449320"/>
                  </a:lnTo>
                  <a:lnTo>
                    <a:pt x="0" y="3449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 tableau des sprites"/>
          <p:cNvSpPr/>
          <p:nvPr/>
        </p:nvSpPr>
        <p:spPr>
          <a:xfrm>
            <a:off x="803762" y="778109"/>
            <a:ext cx="8340238" cy="4722660"/>
          </a:xfrm>
          <a:custGeom>
            <a:avLst/>
            <a:gdLst/>
            <a:ahLst/>
            <a:cxnLst/>
            <a:rect l="l" t="t" r="r" b="b"/>
            <a:pathLst>
              <a:path w="8340238" h="4722660">
                <a:moveTo>
                  <a:pt x="0" y="0"/>
                </a:moveTo>
                <a:lnTo>
                  <a:pt x="8340238" y="0"/>
                </a:lnTo>
                <a:lnTo>
                  <a:pt x="8340238" y="4722660"/>
                </a:lnTo>
                <a:lnTo>
                  <a:pt x="0" y="4722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Freeform 5" descr="Un tableau de l'alphabet"/>
          <p:cNvSpPr/>
          <p:nvPr/>
        </p:nvSpPr>
        <p:spPr>
          <a:xfrm>
            <a:off x="1648420" y="5143500"/>
            <a:ext cx="7495580" cy="4225633"/>
          </a:xfrm>
          <a:custGeom>
            <a:avLst/>
            <a:gdLst/>
            <a:ahLst/>
            <a:cxnLst/>
            <a:rect l="l" t="t" r="r" b="b"/>
            <a:pathLst>
              <a:path w="7495580" h="4225633">
                <a:moveTo>
                  <a:pt x="0" y="0"/>
                </a:moveTo>
                <a:lnTo>
                  <a:pt x="7495580" y="0"/>
                </a:lnTo>
                <a:lnTo>
                  <a:pt x="7495580" y="4225633"/>
                </a:lnTo>
                <a:lnTo>
                  <a:pt x="0" y="4225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6" name="TextBox 6"/>
          <p:cNvSpPr txBox="1"/>
          <p:nvPr/>
        </p:nvSpPr>
        <p:spPr>
          <a:xfrm>
            <a:off x="10288423" y="2031999"/>
            <a:ext cx="6079148" cy="2386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00"/>
              </a:lnSpc>
            </a:pPr>
            <a:r>
              <a:rPr lang="en-US" sz="92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choisir un sprite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23504" y="5395994"/>
            <a:ext cx="6408986" cy="2744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sélectionner un sprite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dans les différentes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 catégories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capture d'écran qui montre les blocs de mouvement"/>
          <p:cNvSpPr/>
          <p:nvPr/>
        </p:nvSpPr>
        <p:spPr>
          <a:xfrm>
            <a:off x="1525522" y="778109"/>
            <a:ext cx="3961592" cy="8730782"/>
          </a:xfrm>
          <a:custGeom>
            <a:avLst/>
            <a:gdLst/>
            <a:ahLst/>
            <a:cxnLst/>
            <a:rect l="l" t="t" r="r" b="b"/>
            <a:pathLst>
              <a:path w="3961592" h="8730782">
                <a:moveTo>
                  <a:pt x="0" y="0"/>
                </a:moveTo>
                <a:lnTo>
                  <a:pt x="3961592" y="0"/>
                </a:lnTo>
                <a:lnTo>
                  <a:pt x="3961592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941" y="933450"/>
            <a:ext cx="6518113" cy="94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Mouvement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06470" y="2248085"/>
            <a:ext cx="7443053" cy="555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Pour faire bouger les sprites.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Avancer : le sprite se déplace vers la droite ou la gauche.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Tourner à gauche / droite : il pivote dans une direction.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Sauter : il fait un petit saut.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Aller à une position : il se place à un endroit précis.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415698" y="8506222"/>
            <a:ext cx="7824598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Exemple : Le chat avance de 3 cases.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243718"/>
            <a:ext cx="8367994" cy="9265173"/>
            <a:chOff x="0" y="0"/>
            <a:chExt cx="2830655" cy="31341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3134145"/>
            </a:xfrm>
            <a:custGeom>
              <a:avLst/>
              <a:gdLst/>
              <a:ahLst/>
              <a:cxnLst/>
              <a:rect l="l" t="t" r="r" b="b"/>
              <a:pathLst>
                <a:path w="2830655" h="3134145">
                  <a:moveTo>
                    <a:pt x="0" y="0"/>
                  </a:moveTo>
                  <a:lnTo>
                    <a:pt x="2830655" y="0"/>
                  </a:lnTo>
                  <a:lnTo>
                    <a:pt x="2830655" y="3134145"/>
                  </a:lnTo>
                  <a:lnTo>
                    <a:pt x="0" y="3134145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954428" y="727812"/>
            <a:ext cx="6518113" cy="94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Apparence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491958" y="1817127"/>
            <a:ext cx="7443053" cy="555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Pour changer l’apparence ou l’expression du sprite.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Dire quelque chose : une bulle de texte apparaît.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Changer de costume : le sprite change de costume ou de forme.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Cacher / Montrer : le sprite disparaît ou réapparaît.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491958" y="8651875"/>
            <a:ext cx="7443053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Exemple : Le chat dit : « Bonjour! »</a:t>
            </a:r>
          </a:p>
        </p:txBody>
      </p:sp>
      <p:sp>
        <p:nvSpPr>
          <p:cNvPr id="7" name="Freeform 7" descr="Une capture d'écran qui montre les blocs d'apparence"/>
          <p:cNvSpPr/>
          <p:nvPr/>
        </p:nvSpPr>
        <p:spPr>
          <a:xfrm>
            <a:off x="1028700" y="476359"/>
            <a:ext cx="3658849" cy="8387046"/>
          </a:xfrm>
          <a:custGeom>
            <a:avLst/>
            <a:gdLst/>
            <a:ahLst/>
            <a:cxnLst/>
            <a:rect l="l" t="t" r="r" b="b"/>
            <a:pathLst>
              <a:path w="3658849" h="8387046">
                <a:moveTo>
                  <a:pt x="0" y="0"/>
                </a:moveTo>
                <a:lnTo>
                  <a:pt x="3658849" y="0"/>
                </a:lnTo>
                <a:lnTo>
                  <a:pt x="3658849" y="8387046"/>
                </a:lnTo>
                <a:lnTo>
                  <a:pt x="0" y="8387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capture d'écran qui montre les blocs de son"/>
          <p:cNvSpPr/>
          <p:nvPr/>
        </p:nvSpPr>
        <p:spPr>
          <a:xfrm>
            <a:off x="2389218" y="1028700"/>
            <a:ext cx="5088115" cy="8480191"/>
          </a:xfrm>
          <a:custGeom>
            <a:avLst/>
            <a:gdLst/>
            <a:ahLst/>
            <a:cxnLst/>
            <a:rect l="l" t="t" r="r" b="b"/>
            <a:pathLst>
              <a:path w="5088115" h="8480191">
                <a:moveTo>
                  <a:pt x="0" y="0"/>
                </a:moveTo>
                <a:lnTo>
                  <a:pt x="5088114" y="0"/>
                </a:lnTo>
                <a:lnTo>
                  <a:pt x="5088114" y="8480191"/>
                </a:lnTo>
                <a:lnTo>
                  <a:pt x="0" y="84801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9983734" y="933450"/>
            <a:ext cx="6518113" cy="94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Son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08260" y="1901839"/>
            <a:ext cx="7869061" cy="370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Pour jouer un son.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Jouer un son : un bruit ou une voix est entendu.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Enregistrer un son : vous pouvez enregistrer vos propres voix.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93466" y="7935069"/>
            <a:ext cx="769864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Exemple : Le personnage miaule ou dit « Salut ! 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491828"/>
            <a:ext cx="8367994" cy="9585233"/>
            <a:chOff x="0" y="0"/>
            <a:chExt cx="2830655" cy="32424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3242412"/>
            </a:xfrm>
            <a:custGeom>
              <a:avLst/>
              <a:gdLst/>
              <a:ahLst/>
              <a:cxnLst/>
              <a:rect l="l" t="t" r="r" b="b"/>
              <a:pathLst>
                <a:path w="2830655" h="3242412">
                  <a:moveTo>
                    <a:pt x="0" y="0"/>
                  </a:moveTo>
                  <a:lnTo>
                    <a:pt x="2830655" y="0"/>
                  </a:lnTo>
                  <a:lnTo>
                    <a:pt x="2830655" y="3242412"/>
                  </a:lnTo>
                  <a:lnTo>
                    <a:pt x="0" y="3242412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capture d'écran qui montre les blocs d'événements"/>
          <p:cNvSpPr/>
          <p:nvPr/>
        </p:nvSpPr>
        <p:spPr>
          <a:xfrm>
            <a:off x="2185592" y="778109"/>
            <a:ext cx="5063853" cy="8730782"/>
          </a:xfrm>
          <a:custGeom>
            <a:avLst/>
            <a:gdLst/>
            <a:ahLst/>
            <a:cxnLst/>
            <a:rect l="l" t="t" r="r" b="b"/>
            <a:pathLst>
              <a:path w="5063853" h="8730782">
                <a:moveTo>
                  <a:pt x="0" y="0"/>
                </a:moveTo>
                <a:lnTo>
                  <a:pt x="5063853" y="0"/>
                </a:lnTo>
                <a:lnTo>
                  <a:pt x="5063853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8941" y="682859"/>
            <a:ext cx="6518113" cy="94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Événements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93466" y="1697020"/>
            <a:ext cx="7869061" cy="555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Pour déclencher une action.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Quand on clique sur le sprite : démarre une action au clic.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Quand on touche un bord : déclenche une action si le sprite touche le bord de l’écran.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Quand on reçoit un message : permet de faire interagir plusieurs sprites.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393466" y="8749242"/>
            <a:ext cx="7865834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Exemple : Quand on clique sur le chat, il saute.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778109"/>
            <a:ext cx="8367994" cy="8730782"/>
            <a:chOff x="0" y="0"/>
            <a:chExt cx="2830655" cy="29533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30655" cy="2953376"/>
            </a:xfrm>
            <a:custGeom>
              <a:avLst/>
              <a:gdLst/>
              <a:ahLst/>
              <a:cxnLst/>
              <a:rect l="l" t="t" r="r" b="b"/>
              <a:pathLst>
                <a:path w="2830655" h="2953376">
                  <a:moveTo>
                    <a:pt x="0" y="0"/>
                  </a:moveTo>
                  <a:lnTo>
                    <a:pt x="2830655" y="0"/>
                  </a:lnTo>
                  <a:lnTo>
                    <a:pt x="2830655" y="2953376"/>
                  </a:lnTo>
                  <a:lnTo>
                    <a:pt x="0" y="2953376"/>
                  </a:lnTo>
                  <a:close/>
                </a:path>
              </a:pathLst>
            </a:custGeom>
            <a:gradFill rotWithShape="1">
              <a:gsLst>
                <a:gs pos="0">
                  <a:srgbClr val="6A8AFF">
                    <a:alpha val="20000"/>
                  </a:srgbClr>
                </a:gs>
                <a:gs pos="100000">
                  <a:srgbClr val="B2FBFF">
                    <a:alpha val="20000"/>
                  </a:srgbClr>
                </a:gs>
              </a:gsLst>
              <a:lin ang="18900000"/>
            </a:gra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Freeform 4" descr="Une capture d'écran qui montre les blocs de contrôle"/>
          <p:cNvSpPr/>
          <p:nvPr/>
        </p:nvSpPr>
        <p:spPr>
          <a:xfrm>
            <a:off x="1918958" y="778109"/>
            <a:ext cx="4223516" cy="8730782"/>
          </a:xfrm>
          <a:custGeom>
            <a:avLst/>
            <a:gdLst/>
            <a:ahLst/>
            <a:cxnLst/>
            <a:rect l="l" t="t" r="r" b="b"/>
            <a:pathLst>
              <a:path w="4223516" h="8730782">
                <a:moveTo>
                  <a:pt x="0" y="0"/>
                </a:moveTo>
                <a:lnTo>
                  <a:pt x="4223516" y="0"/>
                </a:lnTo>
                <a:lnTo>
                  <a:pt x="4223516" y="8730782"/>
                </a:lnTo>
                <a:lnTo>
                  <a:pt x="0" y="87307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" name="TextBox 5"/>
          <p:cNvSpPr txBox="1"/>
          <p:nvPr/>
        </p:nvSpPr>
        <p:spPr>
          <a:xfrm>
            <a:off x="10067327" y="933450"/>
            <a:ext cx="6518113" cy="94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b="1">
                <a:solidFill>
                  <a:srgbClr val="268DC6"/>
                </a:solidFill>
                <a:latin typeface="Red Hat Display Bold"/>
                <a:ea typeface="Red Hat Display Bold"/>
                <a:cs typeface="Red Hat Display Bold"/>
                <a:sym typeface="Red Hat Display Bold"/>
              </a:rPr>
              <a:t>Contrôle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93466" y="1946275"/>
            <a:ext cx="7869061" cy="494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Pour organiser les actions.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Démarrer quand on clique sur le drapeau : lance le programme.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Attendre : fait une pause.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Répéter : répète une action plusieurs fois.</a:t>
            </a:r>
          </a:p>
          <a:p>
            <a:pPr marL="755652" lvl="1" indent="-377826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Fin : arrête le programme.</a:t>
            </a:r>
          </a:p>
          <a:p>
            <a:pPr algn="l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Red Hat Display"/>
              <a:ea typeface="Red Hat Display"/>
              <a:cs typeface="Red Hat Display"/>
              <a:sym typeface="Red Hat Display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96694" y="8077835"/>
            <a:ext cx="7865834" cy="1216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Red Hat Display"/>
                <a:ea typeface="Red Hat Display"/>
                <a:cs typeface="Red Hat Display"/>
                <a:sym typeface="Red Hat Display"/>
              </a:rPr>
              <a:t>Exemple : Le chat avance 4 fois grâce à une boucle.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769</Words>
  <Application>Microsoft Macintosh PowerPoint</Application>
  <PresentationFormat>Custom</PresentationFormat>
  <Paragraphs>119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Red Hat Display Italics</vt:lpstr>
      <vt:lpstr>Arial</vt:lpstr>
      <vt:lpstr>Calibri</vt:lpstr>
      <vt:lpstr>Red Hat Display</vt:lpstr>
      <vt:lpstr>Red Hat Display Bold Italics</vt:lpstr>
      <vt:lpstr>Red Hat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Vocabulaire leçon A Scratch</dc:title>
  <cp:lastModifiedBy>Gord Woolley</cp:lastModifiedBy>
  <cp:revision>3</cp:revision>
  <dcterms:created xsi:type="dcterms:W3CDTF">2006-08-16T00:00:00Z</dcterms:created>
  <dcterms:modified xsi:type="dcterms:W3CDTF">2025-11-05T20:10:01Z</dcterms:modified>
  <dc:identifier>DAGuf1tpZHs</dc:identifier>
</cp:coreProperties>
</file>