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8288000" cy="10287000"/>
  <p:notesSz cx="6858000" cy="9144000"/>
  <p:embeddedFontLst>
    <p:embeddedFont>
      <p:font typeface="Canva Sans" panose="020B0503030501040103" pitchFamily="34" charset="0"/>
      <p:regular r:id="rId64"/>
    </p:embeddedFont>
    <p:embeddedFont>
      <p:font typeface="Canva Sans Bold" panose="020B0803030501040103" pitchFamily="34" charset="0"/>
      <p:regular r:id="rId65"/>
      <p:bold r:id="rId66"/>
    </p:embeddedFont>
    <p:embeddedFont>
      <p:font typeface="Canva Sans Bold Italics" panose="020B0803030501040103" pitchFamily="34" charset="0"/>
      <p:regular r:id="rId67"/>
      <p:bold r:id="rId68"/>
      <p:italic r:id="rId69"/>
      <p:boldItalic r:id="rId70"/>
    </p:embeddedFont>
    <p:embeddedFont>
      <p:font typeface="Red Hat Display Bold" panose="02010303040201060303" pitchFamily="2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77" d="100"/>
          <a:sy n="77" d="100"/>
        </p:scale>
        <p:origin x="88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hyperlink" Target="https://fslresources.opsba.org/high-yield-recruitment-strategies/growing-our-own-strategy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58300" y="778109"/>
            <a:ext cx="8281061" cy="8480191"/>
            <a:chOff x="0" y="0"/>
            <a:chExt cx="288402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4025" cy="2953376"/>
            </a:xfrm>
            <a:custGeom>
              <a:avLst/>
              <a:gdLst/>
              <a:ahLst/>
              <a:cxnLst/>
              <a:rect l="l" t="t" r="r" b="b"/>
              <a:pathLst>
                <a:path w="2884025" h="2953376">
                  <a:moveTo>
                    <a:pt x="0" y="0"/>
                  </a:moveTo>
                  <a:lnTo>
                    <a:pt x="2884025" y="0"/>
                  </a:lnTo>
                  <a:lnTo>
                    <a:pt x="288402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9258300" cy="9258300"/>
          </a:xfrm>
          <a:custGeom>
            <a:avLst/>
            <a:gdLst/>
            <a:ahLst/>
            <a:cxnLst/>
            <a:rect l="l" t="t" r="r" b="b"/>
            <a:pathLst>
              <a:path w="9258300" h="9258300">
                <a:moveTo>
                  <a:pt x="0" y="0"/>
                </a:moveTo>
                <a:lnTo>
                  <a:pt x="9258300" y="0"/>
                </a:lnTo>
                <a:lnTo>
                  <a:pt x="92583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632657" y="3495675"/>
            <a:ext cx="7377704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Vocabulaire  leçon 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 nombreux types de haricots et de graines dans des sacs en toil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647232"/>
            <a:ext cx="7467599" cy="231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 b="1" dirty="0">
                <a:solidFill>
                  <a:srgbClr val="23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</a:t>
            </a:r>
          </a:p>
          <a:p>
            <a:pPr algn="ctr">
              <a:lnSpc>
                <a:spcPts val="8999"/>
              </a:lnSpc>
            </a:pPr>
            <a:r>
              <a:rPr lang="en-US" sz="8999" b="1" dirty="0">
                <a:solidFill>
                  <a:srgbClr val="23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nutriments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4599984"/>
            <a:ext cx="8105105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qu’il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y a dans les aliments pour aider le corps à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grandir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et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rester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bonne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santé</a:t>
            </a:r>
            <a:endParaRPr lang="en-US" sz="5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qui travaille de près sur son ordinateur portable à son bureau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53600" y="1783875"/>
            <a:ext cx="72390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3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myope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4519142"/>
            <a:ext cx="81051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qui voit mal de loin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enfant qui boit du lait dans un verr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53600" y="1783875"/>
            <a:ext cx="71628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3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avaler</a:t>
            </a:r>
            <a:endParaRPr lang="en-US" sz="9000" b="1" dirty="0">
              <a:solidFill>
                <a:srgbClr val="2390C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4539352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faire descendre la nourriture dans la gorge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enfant portant des gants de boxe rouges qui fait des flexion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242891" y="1783875"/>
            <a:ext cx="217021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4842510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qui a beaucoup de force ou d’énergie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scientifique portant des lunettes et une blouse de laboratoire blanche enfonce une seringue dans 1 des 6 éprouvett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016125" y="2303568"/>
            <a:ext cx="6623745" cy="231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 b="1">
                <a:solidFill>
                  <a:srgbClr val="23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</a:t>
            </a:r>
          </a:p>
          <a:p>
            <a:pPr algn="ctr">
              <a:lnSpc>
                <a:spcPts val="8999"/>
              </a:lnSpc>
            </a:pPr>
            <a:r>
              <a:rPr lang="en-US" sz="8999" b="1">
                <a:solidFill>
                  <a:srgbClr val="23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scientifique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57101" y="5570089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personne qui étudie la science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932480"/>
            <a:ext cx="6957490" cy="378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la vidéo 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IDÉLLO :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7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Vrai ou faux de l'impact de la technologie sur la santé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9144000" y="2021617"/>
            <a:ext cx="8501139" cy="7044022"/>
            <a:chOff x="0" y="0"/>
            <a:chExt cx="996934" cy="826057"/>
          </a:xfrm>
        </p:grpSpPr>
        <p:sp>
          <p:nvSpPr>
            <p:cNvPr id="5" name="Freeform 5" descr="Une capture d'écran du titre: Vraiment Top"/>
            <p:cNvSpPr/>
            <p:nvPr/>
          </p:nvSpPr>
          <p:spPr>
            <a:xfrm>
              <a:off x="0" y="0"/>
              <a:ext cx="996934" cy="826057"/>
            </a:xfrm>
            <a:custGeom>
              <a:avLst/>
              <a:gdLst/>
              <a:ahLst/>
              <a:cxnLst/>
              <a:rect l="l" t="t" r="r" b="b"/>
              <a:pathLst>
                <a:path w="996934" h="826057">
                  <a:moveTo>
                    <a:pt x="0" y="0"/>
                  </a:moveTo>
                  <a:lnTo>
                    <a:pt x="996934" y="0"/>
                  </a:lnTo>
                  <a:lnTo>
                    <a:pt x="996934" y="826057"/>
                  </a:lnTo>
                  <a:lnTo>
                    <a:pt x="0" y="826057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7937220"/>
            <a:chOff x="0" y="0"/>
            <a:chExt cx="812800" cy="770958"/>
          </a:xfrm>
        </p:grpSpPr>
        <p:sp>
          <p:nvSpPr>
            <p:cNvPr id="5" name="Freeform 5" descr="Un four à micro-ondes blanc"/>
            <p:cNvSpPr/>
            <p:nvPr/>
          </p:nvSpPr>
          <p:spPr>
            <a:xfrm>
              <a:off x="0" y="0"/>
              <a:ext cx="812800" cy="770958"/>
            </a:xfrm>
            <a:custGeom>
              <a:avLst/>
              <a:gdLst/>
              <a:ahLst/>
              <a:cxnLst/>
              <a:rect l="l" t="t" r="r" b="b"/>
              <a:pathLst>
                <a:path w="812800" h="770958">
                  <a:moveTo>
                    <a:pt x="0" y="0"/>
                  </a:moveTo>
                  <a:lnTo>
                    <a:pt x="812800" y="0"/>
                  </a:lnTo>
                  <a:lnTo>
                    <a:pt x="812800" y="770958"/>
                  </a:lnTo>
                  <a:lnTo>
                    <a:pt x="0" y="77095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85891" y="1614523"/>
            <a:ext cx="8526103" cy="2280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b="1">
                <a:solidFill>
                  <a:srgbClr val="23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four à micro-ondes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404280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machine pour chauffer la nourriture très vite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1028700"/>
            <a:ext cx="8007284" cy="7939126"/>
            <a:chOff x="0" y="0"/>
            <a:chExt cx="777764" cy="771143"/>
          </a:xfrm>
        </p:grpSpPr>
        <p:sp>
          <p:nvSpPr>
            <p:cNvPr id="5" name="Freeform 5" descr="Un panneau d'avertissement jaune avec un point d'exclamation"/>
            <p:cNvSpPr/>
            <p:nvPr/>
          </p:nvSpPr>
          <p:spPr>
            <a:xfrm>
              <a:off x="0" y="0"/>
              <a:ext cx="777764" cy="771143"/>
            </a:xfrm>
            <a:custGeom>
              <a:avLst/>
              <a:gdLst/>
              <a:ahLst/>
              <a:cxnLst/>
              <a:rect l="l" t="t" r="r" b="b"/>
              <a:pathLst>
                <a:path w="777764" h="771143">
                  <a:moveTo>
                    <a:pt x="0" y="0"/>
                  </a:moveTo>
                  <a:lnTo>
                    <a:pt x="777764" y="0"/>
                  </a:lnTo>
                  <a:lnTo>
                    <a:pt x="777764" y="771143"/>
                  </a:lnTo>
                  <a:lnTo>
                    <a:pt x="0" y="771143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769692" y="1951143"/>
            <a:ext cx="3116610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3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nocif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048250"/>
            <a:ext cx="81051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mauvais pour la santé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qui tient une tablette numérique avec des application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67994" y="2303568"/>
            <a:ext cx="9920006" cy="231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 b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tablette numérique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897092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petit ordinateur avec un écran qu’on touche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aux cheveux bouclés qui dort sur un oreiller blanc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2390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sommeil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4862721"/>
            <a:ext cx="81051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 moment où on dort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683760"/>
            <a:ext cx="7339164" cy="448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la vidéo 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IDÉLLO :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800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Vrai ou faux impressionnants sur l'influence des aliments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9144000" y="2021617"/>
            <a:ext cx="8501139" cy="7044022"/>
            <a:chOff x="0" y="0"/>
            <a:chExt cx="996934" cy="826057"/>
          </a:xfrm>
        </p:grpSpPr>
        <p:sp>
          <p:nvSpPr>
            <p:cNvPr id="5" name="Freeform 5" descr="Une capture d'écran du titre: Vraiment Top"/>
            <p:cNvSpPr/>
            <p:nvPr/>
          </p:nvSpPr>
          <p:spPr>
            <a:xfrm>
              <a:off x="0" y="0"/>
              <a:ext cx="996934" cy="826057"/>
            </a:xfrm>
            <a:custGeom>
              <a:avLst/>
              <a:gdLst/>
              <a:ahLst/>
              <a:cxnLst/>
              <a:rect l="l" t="t" r="r" b="b"/>
              <a:pathLst>
                <a:path w="996934" h="826057">
                  <a:moveTo>
                    <a:pt x="0" y="0"/>
                  </a:moveTo>
                  <a:lnTo>
                    <a:pt x="996934" y="0"/>
                  </a:lnTo>
                  <a:lnTo>
                    <a:pt x="996934" y="826057"/>
                  </a:lnTo>
                  <a:lnTo>
                    <a:pt x="0" y="826057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image abstraite d'une lumière bleue sur fond noir pour simuler des ond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25000" y="1951143"/>
            <a:ext cx="74676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ondes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524999" y="4438300"/>
            <a:ext cx="7467601" cy="3658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choses invisibles qui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transportent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des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informations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comme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le Wi-Fi)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Le gros plan d'un thermomètre indiquant la température de 42 degrés Celcius avec le soleil en arrière-plan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951143"/>
            <a:ext cx="7391399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chaleur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4903142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 qui rend quelque chose chaud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téléphone portable qui montre toutes ses application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2113068"/>
            <a:ext cx="7391399" cy="231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</a:t>
            </a:r>
            <a:r>
              <a:rPr lang="en-US" sz="8999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ctr">
              <a:lnSpc>
                <a:spcPts val="8999"/>
              </a:lnSpc>
            </a:pPr>
            <a:r>
              <a:rPr lang="en-US" sz="8999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application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93847" y="5095875"/>
            <a:ext cx="702297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petit programme sur un téléphone ou une tablette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qui dort dans son lit avec un masque pour les yeux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04975" y="1951143"/>
            <a:ext cx="764604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mélatonine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226510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substance naturelle qui aide à dormir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téléphone portable avec un écran cassé sur un fond bleu et blanc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48800" y="1951143"/>
            <a:ext cx="76962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endommager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4923352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casser ou abîmer quelque chose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médecin qui porte une blouse de laboratoire et un stéthoscop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951143"/>
            <a:ext cx="7391399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médecin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4781879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personne qui soigne les malades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écran blanc sur un ordinateur portabl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951143"/>
            <a:ext cx="73914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écran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11639" y="4256405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 partie d’un appareil où on voit les images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7B09DE36-B48F-84A3-CBE3-407226B1D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381017" y="4932480"/>
            <a:ext cx="8762983" cy="364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la vidéo :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7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Le sport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(TV5 Monde - Enseigner le français)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144000" y="778109"/>
            <a:ext cx="8931851" cy="8480191"/>
            <a:chOff x="0" y="0"/>
            <a:chExt cx="996934" cy="946521"/>
          </a:xfrm>
        </p:grpSpPr>
        <p:sp>
          <p:nvSpPr>
            <p:cNvPr id="5" name="Freeform 5" descr="Un jeune enfant est interviewé par un autre enfant qui a un microphone à la main"/>
            <p:cNvSpPr/>
            <p:nvPr/>
          </p:nvSpPr>
          <p:spPr>
            <a:xfrm>
              <a:off x="0" y="0"/>
              <a:ext cx="996934" cy="946521"/>
            </a:xfrm>
            <a:custGeom>
              <a:avLst/>
              <a:gdLst/>
              <a:ahLst/>
              <a:cxnLst/>
              <a:rect l="l" t="t" r="r" b="b"/>
              <a:pathLst>
                <a:path w="996934" h="946521">
                  <a:moveTo>
                    <a:pt x="0" y="0"/>
                  </a:moveTo>
                  <a:lnTo>
                    <a:pt x="996934" y="0"/>
                  </a:lnTo>
                  <a:lnTo>
                    <a:pt x="996934" y="946521"/>
                  </a:lnTo>
                  <a:lnTo>
                    <a:pt x="0" y="946521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enfant qui tient un livre ouvert et réfléchit, avec un stylo sous son menton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25000" y="1951143"/>
            <a:ext cx="76200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</a:t>
            </a: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enquête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4469916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recherche pour trouver des informations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ux joueurs de football sur le terrain, dont l'un frappe le ballon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951143"/>
            <a:ext cx="74676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foot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206300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sport où on joue avec un ballon et les pieds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3" name="Freeform 3" descr="Un motif de fruits et légum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167" r="-2167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886" y="1793400"/>
            <a:ext cx="5966222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aliment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780405"/>
            <a:ext cx="81051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que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l’on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mange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avec un arc qui vise une cible à l'extérieur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951143"/>
            <a:ext cx="74676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tir</a:t>
            </a: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à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l’arc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266931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sport où on tire des flèches avec un arc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enfant qui porte un costume tient un sabre en boi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315199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kendo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77400" y="5048250"/>
            <a:ext cx="7315199" cy="2734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sport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d’origine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japonaise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avec des épées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bois</a:t>
            </a:r>
            <a:endParaRPr lang="en-US" sz="5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qui nage dans une piscine avec les bras tendu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184970" y="1951143"/>
            <a:ext cx="6286054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natation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048250"/>
            <a:ext cx="81051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 sport de nager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3 athlètes qui sautent par-dessus une hai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951143"/>
            <a:ext cx="74676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l’athlétisme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53601" y="4620194"/>
            <a:ext cx="7315200" cy="2746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sports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comme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courir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sauter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ou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lancer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groupe d'enfants qui lèvent la main sont assis à leurs pupitres dans une salle de class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951143"/>
            <a:ext cx="73914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collège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4579773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l’école pour les enfants de 11 à 15 ans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trotinette bleue et noir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06889" y="1951143"/>
            <a:ext cx="7738111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trotinette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06889" y="4256405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petit véhicule avec deux roues qu’on pousse avec le pied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vélo rouge et noir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951143"/>
            <a:ext cx="7467599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vélo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06889" y="4256405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moyen de transport avec deux roues qu’on fait avancer en pédalant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4869490"/>
            <a:ext cx="7525334" cy="437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la vidéo IDÉLLO :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  <a:endParaRPr lang="en-US" sz="47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Continuer ou non mes cours de français?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800" b="1" i="1">
              <a:solidFill>
                <a:srgbClr val="000000"/>
              </a:solidFill>
              <a:latin typeface="Canva Sans Bold Italics"/>
              <a:ea typeface="Canva Sans Bold Italics"/>
              <a:cs typeface="Canva Sans Bold Italics"/>
              <a:sym typeface="Canva Sans Bold Itali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9619940" y="778109"/>
            <a:ext cx="8403579" cy="8730782"/>
            <a:chOff x="0" y="0"/>
            <a:chExt cx="816256" cy="848038"/>
          </a:xfrm>
        </p:grpSpPr>
        <p:sp>
          <p:nvSpPr>
            <p:cNvPr id="5" name="Freeform 5" descr="Deux élèves souriant qui sont dans un couloir à l'école"/>
            <p:cNvSpPr/>
            <p:nvPr/>
          </p:nvSpPr>
          <p:spPr>
            <a:xfrm>
              <a:off x="0" y="0"/>
              <a:ext cx="816256" cy="848038"/>
            </a:xfrm>
            <a:custGeom>
              <a:avLst/>
              <a:gdLst/>
              <a:ahLst/>
              <a:cxnLst/>
              <a:rect l="l" t="t" r="r" b="b"/>
              <a:pathLst>
                <a:path w="816256" h="848038">
                  <a:moveTo>
                    <a:pt x="0" y="0"/>
                  </a:moveTo>
                  <a:lnTo>
                    <a:pt x="816256" y="0"/>
                  </a:lnTo>
                  <a:lnTo>
                    <a:pt x="816256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1A168733-BDEE-1B6F-113F-FAC91C2A1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qui est assise à une table devant un appareil photo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2294043"/>
            <a:ext cx="7391400" cy="1200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vlog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048250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vidéo où une personne parle de sa vie ou montre ce qu’elle fait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La Tour Eiffel avec une affiche: Parlez-vous français?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67994" y="2294043"/>
            <a:ext cx="9920006" cy="23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cours de français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197658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leçon pour apprendre à parler, lire et écrire en français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qui saute dans l'air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29800" y="1793400"/>
            <a:ext cx="7682193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corps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4317037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tout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qui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forme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personne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(tête, bras, jambes…)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07450" y="778109"/>
            <a:ext cx="8367994" cy="8730782"/>
            <a:chOff x="0" y="0"/>
            <a:chExt cx="812800" cy="848038"/>
          </a:xfrm>
        </p:grpSpPr>
        <p:sp>
          <p:nvSpPr>
            <p:cNvPr id="5" name="Freeform 5" descr="De nombreuses mains qui tiennent des bulles de dialogue dans différentes langu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67994" y="1748359"/>
            <a:ext cx="9920006" cy="23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langue seconde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4713605"/>
            <a:ext cx="8105105" cy="408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système de mots pour parler une langue additionnelle, comme le français, l’anglais ou l’espagnol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630883" cy="8730782"/>
            <a:chOff x="0" y="0"/>
            <a:chExt cx="2919583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9583" cy="2953376"/>
            </a:xfrm>
            <a:custGeom>
              <a:avLst/>
              <a:gdLst/>
              <a:ahLst/>
              <a:cxnLst/>
              <a:rect l="l" t="t" r="r" b="b"/>
              <a:pathLst>
                <a:path w="2919583" h="2953376">
                  <a:moveTo>
                    <a:pt x="0" y="0"/>
                  </a:moveTo>
                  <a:lnTo>
                    <a:pt x="2919583" y="0"/>
                  </a:lnTo>
                  <a:lnTo>
                    <a:pt x="2919583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5143500"/>
            <a:ext cx="8367994" cy="4365391"/>
            <a:chOff x="0" y="0"/>
            <a:chExt cx="812800" cy="424019"/>
          </a:xfrm>
        </p:grpSpPr>
        <p:sp>
          <p:nvSpPr>
            <p:cNvPr id="5" name="Freeform 5" descr="Le mot welcome est écrit en lettres bleus, jaunes et rouges sur un fond vert"/>
            <p:cNvSpPr/>
            <p:nvPr/>
          </p:nvSpPr>
          <p:spPr>
            <a:xfrm>
              <a:off x="0" y="0"/>
              <a:ext cx="812800" cy="424019"/>
            </a:xfrm>
            <a:custGeom>
              <a:avLst/>
              <a:gdLst/>
              <a:ahLst/>
              <a:cxnLst/>
              <a:rect l="l" t="t" r="r" b="b"/>
              <a:pathLst>
                <a:path w="812800" h="424019">
                  <a:moveTo>
                    <a:pt x="0" y="0"/>
                  </a:moveTo>
                  <a:lnTo>
                    <a:pt x="812800" y="0"/>
                  </a:lnTo>
                  <a:lnTo>
                    <a:pt x="812800" y="424019"/>
                  </a:lnTo>
                  <a:lnTo>
                    <a:pt x="0" y="424019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1" y="2294043"/>
            <a:ext cx="7779348" cy="1200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bilingue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278500"/>
            <a:ext cx="81051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qui parle deux langues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76006" y="778109"/>
            <a:ext cx="8367994" cy="4353114"/>
            <a:chOff x="0" y="0"/>
            <a:chExt cx="812800" cy="422827"/>
          </a:xfrm>
        </p:grpSpPr>
        <p:sp>
          <p:nvSpPr>
            <p:cNvPr id="9" name="Freeform 9" descr="Le mot bienvenue est écrit en lettres rouges, jaunes et vertes sur un fond noir"/>
            <p:cNvSpPr/>
            <p:nvPr/>
          </p:nvSpPr>
          <p:spPr>
            <a:xfrm>
              <a:off x="0" y="0"/>
              <a:ext cx="812800" cy="422827"/>
            </a:xfrm>
            <a:custGeom>
              <a:avLst/>
              <a:gdLst/>
              <a:ahLst/>
              <a:cxnLst/>
              <a:rect l="l" t="t" r="r" b="b"/>
              <a:pathLst>
                <a:path w="812800" h="422827">
                  <a:moveTo>
                    <a:pt x="0" y="0"/>
                  </a:moveTo>
                  <a:lnTo>
                    <a:pt x="812800" y="0"/>
                  </a:lnTo>
                  <a:lnTo>
                    <a:pt x="812800" y="422827"/>
                  </a:lnTo>
                  <a:lnTo>
                    <a:pt x="0" y="422827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enseignant qui se trouve devant une classe remplie d'enfant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2294043"/>
            <a:ext cx="7391400" cy="1200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travailler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379552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faire une activité pour gagner de l’argent ou aider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Édifices du Parlement du Canada avec la Tour de la Paix, un drapeau canadien au premier plan et de la neige au sol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253307" y="2284518"/>
            <a:ext cx="8168431" cy="2290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</a:t>
            </a:r>
          </a:p>
          <a:p>
            <a:pPr algn="ctr">
              <a:lnSpc>
                <a:spcPts val="8800"/>
              </a:lnSpc>
            </a:pPr>
            <a:r>
              <a:rPr lang="en-US" sz="88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gouvernement</a:t>
            </a:r>
            <a:endParaRPr lang="en-US" sz="88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16633" y="5440184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groupe de personnes qui dirige un pays ou une région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39789" y="778109"/>
            <a:ext cx="8772205" cy="8730782"/>
            <a:chOff x="0" y="0"/>
            <a:chExt cx="2967388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7388" cy="2953376"/>
            </a:xfrm>
            <a:custGeom>
              <a:avLst/>
              <a:gdLst/>
              <a:ahLst/>
              <a:cxnLst/>
              <a:rect l="l" t="t" r="r" b="b"/>
              <a:pathLst>
                <a:path w="2967388" h="2953376">
                  <a:moveTo>
                    <a:pt x="0" y="0"/>
                  </a:moveTo>
                  <a:lnTo>
                    <a:pt x="2967388" y="0"/>
                  </a:lnTo>
                  <a:lnTo>
                    <a:pt x="2967388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7963784" cy="8730782"/>
            <a:chOff x="0" y="0"/>
            <a:chExt cx="773538" cy="848038"/>
          </a:xfrm>
        </p:grpSpPr>
        <p:sp>
          <p:nvSpPr>
            <p:cNvPr id="5" name="Freeform 5" descr="Une personne qui est assise à son bureau porte des écouteurs et communique en ligne sur son ordinateur portable"/>
            <p:cNvSpPr/>
            <p:nvPr/>
          </p:nvSpPr>
          <p:spPr>
            <a:xfrm>
              <a:off x="0" y="0"/>
              <a:ext cx="773538" cy="848038"/>
            </a:xfrm>
            <a:custGeom>
              <a:avLst/>
              <a:gdLst/>
              <a:ahLst/>
              <a:cxnLst/>
              <a:rect l="l" t="t" r="r" b="b"/>
              <a:pathLst>
                <a:path w="773538" h="848038">
                  <a:moveTo>
                    <a:pt x="0" y="0"/>
                  </a:moveTo>
                  <a:lnTo>
                    <a:pt x="773538" y="0"/>
                  </a:lnTo>
                  <a:lnTo>
                    <a:pt x="773538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65889" y="2254783"/>
            <a:ext cx="9920006" cy="219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2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travailler</a:t>
            </a:r>
            <a:r>
              <a:rPr lang="en-US" sz="82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82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82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communications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54195" y="5048250"/>
            <a:ext cx="8105105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aider les gens à bien s’informer, à partager des messages (dans une entreprise, à la télé, etc.)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1097" y="4932480"/>
            <a:ext cx="8215084" cy="293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la vidéo :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7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Mon précieux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 Soprano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9619940" y="778109"/>
            <a:ext cx="8367994" cy="8730782"/>
            <a:chOff x="0" y="0"/>
            <a:chExt cx="812800" cy="848038"/>
          </a:xfrm>
        </p:grpSpPr>
        <p:sp>
          <p:nvSpPr>
            <p:cNvPr id="5" name="Freeform 5" descr="Une capture d'écran du chanteur Soprano qui marche devant plusieurs émoticon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ours en peluche aux couleurs de l'arc-en-ciel qui est assis à côté d'une note de musiqu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25000" y="2294043"/>
            <a:ext cx="7543800" cy="1200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mélodie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197658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suite de sons agréables, comme une chanson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ux perroquets colorés perchés sur une branche dont l’un nourrit l’autre avec son bec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1200" y="1951143"/>
            <a:ext cx="7543800" cy="3143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inséparable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12600"/>
              </a:lnSpc>
            </a:pP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06889" y="5051213"/>
            <a:ext cx="81051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qui ne se quitte jamais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4 enfants qui portent des costumes représentant différentes professions : pompier, ouvrier du bâtiment, astronaute et personne en costume.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391399" cy="3143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boulot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12600"/>
              </a:lnSpc>
            </a:pP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0" y="5287142"/>
            <a:ext cx="81051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travail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cœur peint à l’aquarelle avec un dégradé de couleurs vives : vert, jaune, orange, rouge, bleu et violet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467599" cy="3143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précieux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12600"/>
              </a:lnSpc>
            </a:pP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06889" y="5048250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très important ou de grande valeur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Plusieurs types de légumes comme des tomates, des oignons, du broccoli, des champignons et de la laitu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71092" y="1793400"/>
            <a:ext cx="691381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légumes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304155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plantes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qu’on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mange,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comme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les carottes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ou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les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oignons</a:t>
            </a:r>
            <a:endParaRPr lang="en-US" sz="5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écran qui affiche une notification de 20 nouveaux messages sur une application de courriel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82059" y="1431529"/>
            <a:ext cx="7691875" cy="348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notifications</a:t>
            </a:r>
          </a:p>
          <a:p>
            <a:pPr algn="ctr">
              <a:lnSpc>
                <a:spcPts val="9000"/>
              </a:lnSpc>
            </a:pPr>
            <a:endParaRPr lang="en-US" sz="9000" b="1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4884660"/>
            <a:ext cx="8105105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messages qui apparaissent sur un téléphone pour prévenir de quelque chose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motif de pixels verts qui sont organisés en grille, avec des nuances varié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53600" y="1951143"/>
            <a:ext cx="7239000" cy="3143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pixélisé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12600"/>
              </a:lnSpc>
            </a:pP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048250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quand une image est faite de petits carrés (pixels)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téléphone qui est posé sur un chargeur sans fil avec une batterie faible affichée à l’écran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315200" cy="3143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batterie</a:t>
            </a:r>
          </a:p>
          <a:p>
            <a:pPr algn="ctr">
              <a:lnSpc>
                <a:spcPts val="12600"/>
              </a:lnSpc>
            </a:pP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051213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 qui donne de l’énergie à un appareil (comme un téléphone)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911483"/>
            <a:ext cx="7702190" cy="2954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la vidéo :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8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Canada: des salades sur les toits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619940" y="778109"/>
            <a:ext cx="8298965" cy="8781889"/>
            <a:chOff x="0" y="0"/>
            <a:chExt cx="1055173" cy="1116574"/>
          </a:xfrm>
        </p:grpSpPr>
        <p:sp>
          <p:nvSpPr>
            <p:cNvPr id="4" name="Freeform 4" descr="Une main qui tient une grappe de tomates à différents stades de maturité : vertes, jaunes et rouges"/>
            <p:cNvSpPr/>
            <p:nvPr/>
          </p:nvSpPr>
          <p:spPr>
            <a:xfrm>
              <a:off x="0" y="0"/>
              <a:ext cx="1055173" cy="1116574"/>
            </a:xfrm>
            <a:custGeom>
              <a:avLst/>
              <a:gdLst/>
              <a:ahLst/>
              <a:cxnLst/>
              <a:rect l="l" t="t" r="r" b="b"/>
              <a:pathLst>
                <a:path w="1055173" h="1116574">
                  <a:moveTo>
                    <a:pt x="0" y="0"/>
                  </a:moveTo>
                  <a:lnTo>
                    <a:pt x="1055173" y="0"/>
                  </a:lnTo>
                  <a:lnTo>
                    <a:pt x="1055173" y="1116574"/>
                  </a:lnTo>
                  <a:lnTo>
                    <a:pt x="0" y="1116574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Plusieurs types de légumes comme des tomates, des oignons, du broccoli, des champignons et de la laitu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25000" y="1951143"/>
            <a:ext cx="7619999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légumes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388194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plantes qu’on mange, comme les carottes ou les oignons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7770" y="778109"/>
            <a:ext cx="8336230" cy="8730782"/>
            <a:chOff x="0" y="0"/>
            <a:chExt cx="809715" cy="848038"/>
          </a:xfrm>
        </p:grpSpPr>
        <p:sp>
          <p:nvSpPr>
            <p:cNvPr id="5" name="Freeform 5" descr="Une assiette vide posée sur une table avec une fourchette à gauche et un couteau à droite"/>
            <p:cNvSpPr/>
            <p:nvPr/>
          </p:nvSpPr>
          <p:spPr>
            <a:xfrm>
              <a:off x="0" y="0"/>
              <a:ext cx="809715" cy="848038"/>
            </a:xfrm>
            <a:custGeom>
              <a:avLst/>
              <a:gdLst/>
              <a:ahLst/>
              <a:cxnLst/>
              <a:rect l="l" t="t" r="r" b="b"/>
              <a:pathLst>
                <a:path w="809715" h="848038">
                  <a:moveTo>
                    <a:pt x="0" y="0"/>
                  </a:moveTo>
                  <a:lnTo>
                    <a:pt x="809715" y="0"/>
                  </a:lnTo>
                  <a:lnTo>
                    <a:pt x="809715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25000" y="1951143"/>
            <a:ext cx="7696199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</a:t>
            </a: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assiette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06889" y="4862721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 sur quoi on met la nourriture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Plusieurs fruits commes des fraises, des bleuets, une poire, et des pommes vertes et jaun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53600" y="1951143"/>
            <a:ext cx="71628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frais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048250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qui est nouveau ou pas vieux (comme un fruit frais)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Le toit d'une maison qui combine des bardeaux et des sections en métal"/>
            <p:cNvSpPr/>
            <p:nvPr/>
          </p:nvSpPr>
          <p:spPr>
            <a:xfrm rot="-36000">
              <a:off x="-4418" y="-4232"/>
              <a:ext cx="821636" cy="856503"/>
            </a:xfrm>
            <a:custGeom>
              <a:avLst/>
              <a:gdLst/>
              <a:ahLst/>
              <a:cxnLst/>
              <a:rect l="l" t="t" r="r" b="b"/>
              <a:pathLst>
                <a:path w="821636" h="856503">
                  <a:moveTo>
                    <a:pt x="8881" y="0"/>
                  </a:moveTo>
                  <a:lnTo>
                    <a:pt x="821636" y="8511"/>
                  </a:lnTo>
                  <a:lnTo>
                    <a:pt x="812755" y="856503"/>
                  </a:lnTo>
                  <a:lnTo>
                    <a:pt x="0" y="847991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2390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toit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549879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 haut d’une maison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ou d’un bâtiment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serre en verre avec des toits en pente, entourée de verdure et sous un ciel bleu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2390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</a:t>
            </a: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serre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367984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maison en verre pour faire pousser des plantes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grange rouge avec un silo argenté à gauche, entouré d’une clôture et de champs ouvert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467599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</a:t>
            </a: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ferme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54195" y="5509458"/>
            <a:ext cx="810510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endroit où on élève des animaux ou on cultive des plantes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s épinards dans un bol en bois sur une serviett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65870" y="1793400"/>
            <a:ext cx="7124254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épinards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618480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légume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vert avec de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grandes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feuilles</a:t>
            </a:r>
            <a:endParaRPr lang="en-US" sz="5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ux enfants qui cueillent des pommes dans un verger, l’un tend la main vers un arbre et l’autre tient un panier rempli de pommes rouges et vert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3152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cueillir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048250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prendre un fruit ou une fleur avec la main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ux personnes qui travaillent dans un champ en rangées, en train de s’occuper de jeunes plant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7400" y="1951143"/>
            <a:ext cx="7162800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cultiver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610510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faire pousser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plantes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4290"/>
            <a:ext cx="18368010" cy="8371734"/>
            <a:chOff x="0" y="0"/>
            <a:chExt cx="24490680" cy="111623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90680" cy="11162284"/>
            </a:xfrm>
            <a:custGeom>
              <a:avLst/>
              <a:gdLst/>
              <a:ahLst/>
              <a:cxnLst/>
              <a:rect l="l" t="t" r="r" b="b"/>
              <a:pathLst>
                <a:path w="24490680" h="11162284">
                  <a:moveTo>
                    <a:pt x="0" y="0"/>
                  </a:moveTo>
                  <a:lnTo>
                    <a:pt x="24490680" y="0"/>
                  </a:lnTo>
                  <a:lnTo>
                    <a:pt x="24490680" y="11162284"/>
                  </a:lnTo>
                  <a:lnTo>
                    <a:pt x="0" y="11162284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14729853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1149" y="-18345"/>
            <a:ext cx="17257840" cy="4215096"/>
            <a:chOff x="0" y="0"/>
            <a:chExt cx="23010454" cy="5620128"/>
          </a:xfrm>
        </p:grpSpPr>
        <p:sp>
          <p:nvSpPr>
            <p:cNvPr id="5" name="Freeform 5" descr="FSL Logo"/>
            <p:cNvSpPr/>
            <p:nvPr/>
          </p:nvSpPr>
          <p:spPr>
            <a:xfrm>
              <a:off x="0" y="0"/>
              <a:ext cx="23010495" cy="5620131"/>
            </a:xfrm>
            <a:custGeom>
              <a:avLst/>
              <a:gdLst/>
              <a:ahLst/>
              <a:cxnLst/>
              <a:rect l="l" t="t" r="r" b="b"/>
              <a:pathLst>
                <a:path w="23010495" h="5620131">
                  <a:moveTo>
                    <a:pt x="0" y="0"/>
                  </a:moveTo>
                  <a:lnTo>
                    <a:pt x="23010495" y="0"/>
                  </a:lnTo>
                  <a:lnTo>
                    <a:pt x="23010495" y="5620131"/>
                  </a:lnTo>
                  <a:lnTo>
                    <a:pt x="0" y="5620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78436" y="8541477"/>
            <a:ext cx="8034816" cy="1645920"/>
            <a:chOff x="0" y="0"/>
            <a:chExt cx="10713088" cy="2194560"/>
          </a:xfrm>
        </p:grpSpPr>
        <p:sp>
          <p:nvSpPr>
            <p:cNvPr id="7" name="Freeform 7" descr="Les logos de OPSBA et OCSTA"/>
            <p:cNvSpPr/>
            <p:nvPr/>
          </p:nvSpPr>
          <p:spPr>
            <a:xfrm>
              <a:off x="0" y="0"/>
              <a:ext cx="10713085" cy="2194560"/>
            </a:xfrm>
            <a:custGeom>
              <a:avLst/>
              <a:gdLst/>
              <a:ahLst/>
              <a:cxnLst/>
              <a:rect l="l" t="t" r="r" b="b"/>
              <a:pathLst>
                <a:path w="10713085" h="2194560">
                  <a:moveTo>
                    <a:pt x="0" y="0"/>
                  </a:moveTo>
                  <a:lnTo>
                    <a:pt x="10713085" y="0"/>
                  </a:lnTo>
                  <a:lnTo>
                    <a:pt x="10713085" y="2194560"/>
                  </a:lnTo>
                  <a:lnTo>
                    <a:pt x="0" y="2194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46718" y="5179695"/>
            <a:ext cx="4574540" cy="199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Ressources supplémentaires en ligne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584699" y="4994910"/>
            <a:ext cx="2586990" cy="2586990"/>
            <a:chOff x="0" y="0"/>
            <a:chExt cx="3449320" cy="3449320"/>
          </a:xfrm>
        </p:grpSpPr>
        <p:sp>
          <p:nvSpPr>
            <p:cNvPr id="10" name="Freeform 10">
              <a:hlinkClick r:id="rId4" tooltip="https://fslresources.opsba.org/high-yield-recruitment-strategies/growing-our-own-strategy/"/>
            </p:cNvPr>
            <p:cNvSpPr/>
            <p:nvPr/>
          </p:nvSpPr>
          <p:spPr>
            <a:xfrm>
              <a:off x="0" y="0"/>
              <a:ext cx="3449320" cy="3449320"/>
            </a:xfrm>
            <a:custGeom>
              <a:avLst/>
              <a:gdLst/>
              <a:ahLst/>
              <a:cxnLst/>
              <a:rect l="l" t="t" r="r" b="b"/>
              <a:pathLst>
                <a:path w="3449320" h="3449320">
                  <a:moveTo>
                    <a:pt x="0" y="0"/>
                  </a:moveTo>
                  <a:lnTo>
                    <a:pt x="3449320" y="0"/>
                  </a:lnTo>
                  <a:lnTo>
                    <a:pt x="3449320" y="3449320"/>
                  </a:lnTo>
                  <a:lnTo>
                    <a:pt x="0" y="3449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Trois betterav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65374" y="1793400"/>
            <a:ext cx="672524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betterave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75444" y="5389880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légume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rouge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ou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violet,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souvent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sucré</a:t>
            </a:r>
            <a:endParaRPr lang="en-US" sz="5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gros plan d'un œil avec une iris aux couleurs de l'arc-en-ciel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53600" y="1793400"/>
            <a:ext cx="7086600" cy="1533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 dirty="0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</a:t>
            </a:r>
            <a:r>
              <a:rPr lang="en-US" sz="9000" b="1" dirty="0" err="1">
                <a:solidFill>
                  <a:srgbClr val="258DC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vue</a:t>
            </a:r>
            <a:endParaRPr lang="en-US" sz="9000" b="1" dirty="0">
              <a:solidFill>
                <a:srgbClr val="258DC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34600" y="4458510"/>
            <a:ext cx="6477001" cy="1811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sens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qui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permet</a:t>
            </a:r>
            <a:r>
              <a:rPr lang="en-US" sz="5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51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voir</a:t>
            </a:r>
            <a:endParaRPr lang="en-US" sz="5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avec des lunettes qui lit un livre dehor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84710" y="1783875"/>
            <a:ext cx="688657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000" b="1" dirty="0">
                <a:solidFill>
                  <a:srgbClr val="23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lunettes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44" y="5048250"/>
            <a:ext cx="810510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objet qu’on met sur les yeux pour mieux voir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675</Words>
  <Application>Microsoft Macintosh PowerPoint</Application>
  <PresentationFormat>Custom</PresentationFormat>
  <Paragraphs>138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Canva Sans</vt:lpstr>
      <vt:lpstr>Calibri</vt:lpstr>
      <vt:lpstr>Canva Sans Bold</vt:lpstr>
      <vt:lpstr>Canva Sans Bold Italics</vt:lpstr>
      <vt:lpstr>Red Hat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Vocabulaire leçon B</dc:title>
  <cp:lastModifiedBy>Gord Woolley</cp:lastModifiedBy>
  <cp:revision>5</cp:revision>
  <dcterms:created xsi:type="dcterms:W3CDTF">2006-08-16T00:00:00Z</dcterms:created>
  <dcterms:modified xsi:type="dcterms:W3CDTF">2025-12-05T15:32:50Z</dcterms:modified>
  <dc:identifier>DAGufyOcRQ4</dc:identifier>
</cp:coreProperties>
</file>