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Canva Sans Bold" charset="1" panose="020B0803030501040103"/>
      <p:regular r:id="rId23"/>
    </p:embeddedFont>
    <p:embeddedFont>
      <p:font typeface="Canva Sans" charset="1" panose="020B0503030501040103"/>
      <p:regular r:id="rId24"/>
    </p:embeddedFont>
    <p:embeddedFont>
      <p:font typeface="Canva Sans Bold Italics" charset="1" panose="020B0803030501040103"/>
      <p:regular r:id="rId25"/>
    </p:embeddedFont>
    <p:embeddedFont>
      <p:font typeface="Red Hat Display Bold" charset="1" panose="02010803040201060303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png" Type="http://schemas.openxmlformats.org/officeDocument/2006/relationships/image"/><Relationship Id="rId4" Target="https://fslresources.opsba.org/high-yield-recruitment-strategies/growing-our-own-strategy/" TargetMode="External" Type="http://schemas.openxmlformats.org/officeDocument/2006/relationships/hyperlink"/><Relationship Id="rId5" Target="../media/image2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778109"/>
            <a:ext cx="8367994" cy="8641639"/>
            <a:chOff x="0" y="0"/>
            <a:chExt cx="2830655" cy="29232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0655" cy="2923221"/>
            </a:xfrm>
            <a:custGeom>
              <a:avLst/>
              <a:gdLst/>
              <a:ahLst/>
              <a:cxnLst/>
              <a:rect r="r" b="b" t="t" l="l"/>
              <a:pathLst>
                <a:path h="2923221" w="2830655">
                  <a:moveTo>
                    <a:pt x="0" y="0"/>
                  </a:moveTo>
                  <a:lnTo>
                    <a:pt x="2830655" y="0"/>
                  </a:lnTo>
                  <a:lnTo>
                    <a:pt x="2830655" y="2923221"/>
                  </a:lnTo>
                  <a:lnTo>
                    <a:pt x="0" y="2923221"/>
                  </a:lnTo>
                  <a:close/>
                </a:path>
              </a:pathLst>
            </a:custGeom>
            <a:gradFill rotWithShape="true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0"/>
            <a:ext cx="9419748" cy="9419748"/>
          </a:xfrm>
          <a:custGeom>
            <a:avLst/>
            <a:gdLst/>
            <a:ahLst/>
            <a:cxnLst/>
            <a:rect r="r" b="b" t="t" l="l"/>
            <a:pathLst>
              <a:path h="9419748" w="9419748">
                <a:moveTo>
                  <a:pt x="0" y="0"/>
                </a:moveTo>
                <a:lnTo>
                  <a:pt x="9419748" y="0"/>
                </a:lnTo>
                <a:lnTo>
                  <a:pt x="9419748" y="9419748"/>
                </a:lnTo>
                <a:lnTo>
                  <a:pt x="0" y="94197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085951" y="3495675"/>
            <a:ext cx="7173349" cy="3133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99"/>
              </a:lnSpc>
              <a:spcBef>
                <a:spcPct val="0"/>
              </a:spcBef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</a:t>
            </a: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ocabulaire  leçon D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778109"/>
            <a:ext cx="8367994" cy="8730782"/>
            <a:chOff x="0" y="0"/>
            <a:chExt cx="2830655" cy="2953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0655" cy="2953376"/>
            </a:xfrm>
            <a:custGeom>
              <a:avLst/>
              <a:gdLst/>
              <a:ahLst/>
              <a:cxnLst/>
              <a:rect r="r" b="b" t="t" l="l"/>
              <a:pathLst>
                <a:path h="2953376" w="2830655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true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76006" y="778109"/>
            <a:ext cx="8367994" cy="8730782"/>
            <a:chOff x="0" y="0"/>
            <a:chExt cx="812800" cy="848038"/>
          </a:xfrm>
        </p:grpSpPr>
        <p:sp>
          <p:nvSpPr>
            <p:cNvPr name="Freeform 5" id="5" descr="Deux billets blancs avec le mot TICKET en rouge et un code-barres, tenus dans une main"/>
            <p:cNvSpPr/>
            <p:nvPr/>
          </p:nvSpPr>
          <p:spPr>
            <a:xfrm flipH="false" flipV="false" rot="0">
              <a:off x="0" y="0"/>
              <a:ext cx="812800" cy="848038"/>
            </a:xfrm>
            <a:custGeom>
              <a:avLst/>
              <a:gdLst/>
              <a:ahLst/>
              <a:cxnLst/>
              <a:rect r="r" b="b" t="t" l="l"/>
              <a:pathLst>
                <a:path h="84803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251" t="0" r="-28251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212682" y="5282028"/>
            <a:ext cx="8230630" cy="208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permet d’entrer dans un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endroit comme un billet ou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payer pour pouvoir y accéder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06715" y="2510916"/>
            <a:ext cx="6842565" cy="1543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 entrée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47208" y="4932480"/>
            <a:ext cx="7256476" cy="293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Soutien pour l’article :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b="true" sz="3999" i="true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Le carton une source inépuisable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772457" y="778109"/>
            <a:ext cx="8127816" cy="8480191"/>
            <a:chOff x="0" y="0"/>
            <a:chExt cx="812800" cy="848038"/>
          </a:xfrm>
        </p:grpSpPr>
        <p:sp>
          <p:nvSpPr>
            <p:cNvPr name="Freeform 4" id="4" descr="Une personne en t-shirt Star Wars qui empile des boîtes en carton"/>
            <p:cNvSpPr/>
            <p:nvPr/>
          </p:nvSpPr>
          <p:spPr>
            <a:xfrm flipH="false" flipV="false" rot="0">
              <a:off x="0" y="0"/>
              <a:ext cx="812800" cy="848038"/>
            </a:xfrm>
            <a:custGeom>
              <a:avLst/>
              <a:gdLst/>
              <a:ahLst/>
              <a:cxnLst/>
              <a:rect r="r" b="b" t="t" l="l"/>
              <a:pathLst>
                <a:path h="84803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18754" t="0" r="-18754" b="0"/>
              </a:stretch>
            </a:blipFill>
          </p:spPr>
        </p:sp>
      </p:grpSp>
      <p:sp>
        <p:nvSpPr>
          <p:cNvPr name="Freeform 5" id="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0" y="0"/>
            <a:ext cx="9619940" cy="4544869"/>
          </a:xfrm>
          <a:custGeom>
            <a:avLst/>
            <a:gdLst/>
            <a:ahLst/>
            <a:cxnLst/>
            <a:rect r="r" b="b" t="t" l="l"/>
            <a:pathLst>
              <a:path h="4544869" w="9619940">
                <a:moveTo>
                  <a:pt x="0" y="0"/>
                </a:moveTo>
                <a:lnTo>
                  <a:pt x="9619940" y="0"/>
                </a:lnTo>
                <a:lnTo>
                  <a:pt x="9619940" y="4544869"/>
                </a:lnTo>
                <a:lnTo>
                  <a:pt x="0" y="4544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11665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778109"/>
            <a:ext cx="8367994" cy="8730782"/>
            <a:chOff x="0" y="0"/>
            <a:chExt cx="2830655" cy="2953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0655" cy="2953376"/>
            </a:xfrm>
            <a:custGeom>
              <a:avLst/>
              <a:gdLst/>
              <a:ahLst/>
              <a:cxnLst/>
              <a:rect r="r" b="b" t="t" l="l"/>
              <a:pathLst>
                <a:path h="2953376" w="2830655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true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76006" y="778109"/>
            <a:ext cx="8367994" cy="8730782"/>
            <a:chOff x="0" y="0"/>
            <a:chExt cx="812800" cy="848038"/>
          </a:xfrm>
        </p:grpSpPr>
        <p:sp>
          <p:nvSpPr>
            <p:cNvPr name="Freeform 5" id="5" descr="Une boîte en carton ouverte avec les rabats pliés vers l’extérieur"/>
            <p:cNvSpPr/>
            <p:nvPr/>
          </p:nvSpPr>
          <p:spPr>
            <a:xfrm flipH="false" flipV="false" rot="0">
              <a:off x="0" y="0"/>
              <a:ext cx="812800" cy="848038"/>
            </a:xfrm>
            <a:custGeom>
              <a:avLst/>
              <a:gdLst/>
              <a:ahLst/>
              <a:cxnLst/>
              <a:rect r="r" b="b" t="t" l="l"/>
              <a:pathLst>
                <a:path h="84803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13185" t="0" r="-13185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219969" y="5992346"/>
            <a:ext cx="8216057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matériau fait de papier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très épais.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8423" y="2915126"/>
            <a:ext cx="6842565" cy="1543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carton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778109"/>
            <a:ext cx="8367994" cy="8730782"/>
            <a:chOff x="0" y="0"/>
            <a:chExt cx="2830655" cy="2953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0655" cy="2953376"/>
            </a:xfrm>
            <a:custGeom>
              <a:avLst/>
              <a:gdLst/>
              <a:ahLst/>
              <a:cxnLst/>
              <a:rect r="r" b="b" t="t" l="l"/>
              <a:pathLst>
                <a:path h="2953376" w="2830655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true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76006" y="778109"/>
            <a:ext cx="8367994" cy="8730782"/>
            <a:chOff x="0" y="0"/>
            <a:chExt cx="812800" cy="848038"/>
          </a:xfrm>
        </p:grpSpPr>
        <p:sp>
          <p:nvSpPr>
            <p:cNvPr name="Freeform 5" id="5" descr="Un enfant qui est assis au sol construisant une maison en carton avec des fenêtres et une porte"/>
            <p:cNvSpPr/>
            <p:nvPr/>
          </p:nvSpPr>
          <p:spPr>
            <a:xfrm flipH="false" flipV="false" rot="0">
              <a:off x="0" y="0"/>
              <a:ext cx="812800" cy="848038"/>
            </a:xfrm>
            <a:custGeom>
              <a:avLst/>
              <a:gdLst/>
              <a:ahLst/>
              <a:cxnLst/>
              <a:rect r="r" b="b" t="t" l="l"/>
              <a:pathLst>
                <a:path h="84803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251" t="0" r="-28251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662058" y="5708238"/>
            <a:ext cx="7242870" cy="208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quand on fabrique, répare ou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décore des choses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avec ses mains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862211" y="2773653"/>
            <a:ext cx="6842565" cy="1543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bricolage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778109"/>
            <a:ext cx="8367994" cy="8730782"/>
            <a:chOff x="0" y="0"/>
            <a:chExt cx="2830655" cy="2953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0655" cy="2953376"/>
            </a:xfrm>
            <a:custGeom>
              <a:avLst/>
              <a:gdLst/>
              <a:ahLst/>
              <a:cxnLst/>
              <a:rect r="r" b="b" t="t" l="l"/>
              <a:pathLst>
                <a:path h="2953376" w="2830655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true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76006" y="778109"/>
            <a:ext cx="8367994" cy="8730782"/>
            <a:chOff x="0" y="0"/>
            <a:chExt cx="812800" cy="848038"/>
          </a:xfrm>
        </p:grpSpPr>
        <p:sp>
          <p:nvSpPr>
            <p:cNvPr name="Freeform 5" id="5" descr="Une salle d’arcade rétro avec des machines de jeux classiques, comme Teenage Mutant Ninja Turtles, éclairée par des lumières néon bleues et violettes"/>
            <p:cNvSpPr/>
            <p:nvPr/>
          </p:nvSpPr>
          <p:spPr>
            <a:xfrm flipH="false" flipV="false" rot="0">
              <a:off x="0" y="0"/>
              <a:ext cx="812800" cy="848038"/>
            </a:xfrm>
            <a:custGeom>
              <a:avLst/>
              <a:gdLst/>
              <a:ahLst/>
              <a:cxnLst/>
              <a:rect r="r" b="b" t="t" l="l"/>
              <a:pathLst>
                <a:path h="84803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153" t="0" r="-28153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852404" y="5829502"/>
            <a:ext cx="6822951" cy="208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 endroit où on peut jouer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à des jeux vidéo ou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des jeux électroniques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852404" y="2713021"/>
            <a:ext cx="6842565" cy="1543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 arcade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778109"/>
            <a:ext cx="8367994" cy="8730782"/>
            <a:chOff x="0" y="0"/>
            <a:chExt cx="2830655" cy="2953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0655" cy="2953376"/>
            </a:xfrm>
            <a:custGeom>
              <a:avLst/>
              <a:gdLst/>
              <a:ahLst/>
              <a:cxnLst/>
              <a:rect r="r" b="b" t="t" l="l"/>
              <a:pathLst>
                <a:path h="2953376" w="2830655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true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76006" y="778109"/>
            <a:ext cx="8367994" cy="8730782"/>
            <a:chOff x="0" y="0"/>
            <a:chExt cx="812800" cy="848038"/>
          </a:xfrm>
        </p:grpSpPr>
        <p:sp>
          <p:nvSpPr>
            <p:cNvPr name="Freeform 5" id="5" descr="Un ensemble de pièces et outils automobiles comme filtres, bougies, tuyaux et clés disposés côte à côte"/>
            <p:cNvSpPr/>
            <p:nvPr/>
          </p:nvSpPr>
          <p:spPr>
            <a:xfrm flipH="false" flipV="false" rot="0">
              <a:off x="0" y="0"/>
              <a:ext cx="812800" cy="848038"/>
            </a:xfrm>
            <a:custGeom>
              <a:avLst/>
              <a:gdLst/>
              <a:ahLst/>
              <a:cxnLst/>
              <a:rect r="r" b="b" t="t" l="l"/>
              <a:pathLst>
                <a:path h="84803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74" t="0" r="-28374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572389" y="6072028"/>
            <a:ext cx="7422207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les parties qu'on peut acheter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pour réparer une voiture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30859" y="2757169"/>
            <a:ext cx="7505269" cy="2343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 pièces automobiles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778109"/>
            <a:ext cx="8367994" cy="8730782"/>
            <a:chOff x="0" y="0"/>
            <a:chExt cx="2830655" cy="2953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0655" cy="2953376"/>
            </a:xfrm>
            <a:custGeom>
              <a:avLst/>
              <a:gdLst/>
              <a:ahLst/>
              <a:cxnLst/>
              <a:rect r="r" b="b" t="t" l="l"/>
              <a:pathLst>
                <a:path h="2953376" w="2830655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true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76006" y="778109"/>
            <a:ext cx="8367994" cy="8730782"/>
            <a:chOff x="0" y="0"/>
            <a:chExt cx="812800" cy="848038"/>
          </a:xfrm>
        </p:grpSpPr>
        <p:sp>
          <p:nvSpPr>
            <p:cNvPr name="Freeform 5" id="5" descr="Une caméra sur trépied dans un studio où plusieurs personnes travaillent avec du matériel technique"/>
            <p:cNvSpPr/>
            <p:nvPr/>
          </p:nvSpPr>
          <p:spPr>
            <a:xfrm flipH="false" flipV="false" rot="0">
              <a:off x="0" y="0"/>
              <a:ext cx="812800" cy="848038"/>
            </a:xfrm>
            <a:custGeom>
              <a:avLst/>
              <a:gdLst/>
              <a:ahLst/>
              <a:cxnLst/>
              <a:rect r="r" b="b" t="t" l="l"/>
              <a:pathLst>
                <a:path h="84803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42742" t="0" r="-4274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1237850" y="6052978"/>
            <a:ext cx="409128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film court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30859" y="2757169"/>
            <a:ext cx="7505269" cy="2343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court métrage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34290"/>
            <a:ext cx="18368010" cy="8371734"/>
            <a:chOff x="0" y="0"/>
            <a:chExt cx="24490680" cy="111623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490680" cy="11162284"/>
            </a:xfrm>
            <a:custGeom>
              <a:avLst/>
              <a:gdLst/>
              <a:ahLst/>
              <a:cxnLst/>
              <a:rect r="r" b="b" t="t" l="l"/>
              <a:pathLst>
                <a:path h="11162284" w="24490680">
                  <a:moveTo>
                    <a:pt x="0" y="0"/>
                  </a:moveTo>
                  <a:lnTo>
                    <a:pt x="24490680" y="0"/>
                  </a:lnTo>
                  <a:lnTo>
                    <a:pt x="24490680" y="11162284"/>
                  </a:lnTo>
                  <a:lnTo>
                    <a:pt x="0" y="11162284"/>
                  </a:lnTo>
                  <a:close/>
                </a:path>
              </a:pathLst>
            </a:custGeom>
            <a:gradFill rotWithShape="true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14729853"/>
            </a:gra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41149" y="-18345"/>
            <a:ext cx="17257840" cy="4215096"/>
            <a:chOff x="0" y="0"/>
            <a:chExt cx="23010454" cy="5620128"/>
          </a:xfrm>
        </p:grpSpPr>
        <p:sp>
          <p:nvSpPr>
            <p:cNvPr name="Freeform 5" id="5" descr="FSL Logo"/>
            <p:cNvSpPr/>
            <p:nvPr/>
          </p:nvSpPr>
          <p:spPr>
            <a:xfrm flipH="false" flipV="false" rot="0">
              <a:off x="0" y="0"/>
              <a:ext cx="23010495" cy="5620131"/>
            </a:xfrm>
            <a:custGeom>
              <a:avLst/>
              <a:gdLst/>
              <a:ahLst/>
              <a:cxnLst/>
              <a:rect r="r" b="b" t="t" l="l"/>
              <a:pathLst>
                <a:path h="5620131" w="23010495">
                  <a:moveTo>
                    <a:pt x="0" y="0"/>
                  </a:moveTo>
                  <a:lnTo>
                    <a:pt x="23010495" y="0"/>
                  </a:lnTo>
                  <a:lnTo>
                    <a:pt x="23010495" y="5620131"/>
                  </a:lnTo>
                  <a:lnTo>
                    <a:pt x="0" y="5620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4478436" y="8541477"/>
            <a:ext cx="8034816" cy="1645920"/>
            <a:chOff x="0" y="0"/>
            <a:chExt cx="10713088" cy="2194560"/>
          </a:xfrm>
        </p:grpSpPr>
        <p:sp>
          <p:nvSpPr>
            <p:cNvPr name="Freeform 7" id="7" descr="Les logos de OPSBA et OCSTA"/>
            <p:cNvSpPr/>
            <p:nvPr/>
          </p:nvSpPr>
          <p:spPr>
            <a:xfrm flipH="false" flipV="false" rot="0">
              <a:off x="0" y="0"/>
              <a:ext cx="10713085" cy="2194560"/>
            </a:xfrm>
            <a:custGeom>
              <a:avLst/>
              <a:gdLst/>
              <a:ahLst/>
              <a:cxnLst/>
              <a:rect r="r" b="b" t="t" l="l"/>
              <a:pathLst>
                <a:path h="2194560" w="10713085">
                  <a:moveTo>
                    <a:pt x="0" y="0"/>
                  </a:moveTo>
                  <a:lnTo>
                    <a:pt x="10713085" y="0"/>
                  </a:lnTo>
                  <a:lnTo>
                    <a:pt x="10713085" y="2194560"/>
                  </a:lnTo>
                  <a:lnTo>
                    <a:pt x="0" y="2194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8046718" y="5179695"/>
            <a:ext cx="4574540" cy="1995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true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Ressources supplémentaires en ligne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4584699" y="4994910"/>
            <a:ext cx="2586990" cy="2586990"/>
            <a:chOff x="0" y="0"/>
            <a:chExt cx="3449320" cy="3449320"/>
          </a:xfrm>
        </p:grpSpPr>
        <p:sp>
          <p:nvSpPr>
            <p:cNvPr name="Freeform 10" id="10">
              <a:hlinkClick r:id="rId4" tooltip="https://fslresources.opsba.org/high-yield-recruitment-strategies/growing-our-own-strategy/"/>
            </p:cNvPr>
            <p:cNvSpPr/>
            <p:nvPr/>
          </p:nvSpPr>
          <p:spPr>
            <a:xfrm flipH="false" flipV="false" rot="0">
              <a:off x="0" y="0"/>
              <a:ext cx="3449320" cy="3449320"/>
            </a:xfrm>
            <a:custGeom>
              <a:avLst/>
              <a:gdLst/>
              <a:ahLst/>
              <a:cxnLst/>
              <a:rect r="r" b="b" t="t" l="l"/>
              <a:pathLst>
                <a:path h="3449320" w="3449320">
                  <a:moveTo>
                    <a:pt x="0" y="0"/>
                  </a:moveTo>
                  <a:lnTo>
                    <a:pt x="3449320" y="0"/>
                  </a:lnTo>
                  <a:lnTo>
                    <a:pt x="3449320" y="3449320"/>
                  </a:lnTo>
                  <a:lnTo>
                    <a:pt x="0" y="3449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778109"/>
            <a:ext cx="8367994" cy="8730782"/>
            <a:chOff x="0" y="0"/>
            <a:chExt cx="2830655" cy="2953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0655" cy="2953376"/>
            </a:xfrm>
            <a:custGeom>
              <a:avLst/>
              <a:gdLst/>
              <a:ahLst/>
              <a:cxnLst/>
              <a:rect r="r" b="b" t="t" l="l"/>
              <a:pathLst>
                <a:path h="2953376" w="2830655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true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76006" y="778109"/>
            <a:ext cx="8367994" cy="8730782"/>
            <a:chOff x="0" y="0"/>
            <a:chExt cx="812800" cy="848038"/>
          </a:xfrm>
        </p:grpSpPr>
        <p:sp>
          <p:nvSpPr>
            <p:cNvPr name="Freeform 5" id="5" descr="Une grande roue colorée dans un parc d’attraction au coucher du soleil, avec des tentes et un carrousel en premier plan"/>
            <p:cNvSpPr/>
            <p:nvPr/>
          </p:nvSpPr>
          <p:spPr>
            <a:xfrm flipH="false" flipV="false" rot="0">
              <a:off x="0" y="0"/>
              <a:ext cx="812800" cy="848038"/>
            </a:xfrm>
            <a:custGeom>
              <a:avLst/>
              <a:gdLst/>
              <a:ahLst/>
              <a:cxnLst/>
              <a:rect r="r" b="b" t="t" l="l"/>
              <a:pathLst>
                <a:path h="84803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7959" t="0" r="-27959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144000" y="6157581"/>
            <a:ext cx="8367994" cy="273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fête avec des manèges, des jeux, des lumières et de la musique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1553311"/>
            <a:ext cx="8739789" cy="3143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 foire /</a:t>
            </a:r>
          </a:p>
          <a:p>
            <a:pPr algn="ctr">
              <a:lnSpc>
                <a:spcPts val="126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 fête foraine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778109"/>
            <a:ext cx="8367994" cy="8730782"/>
            <a:chOff x="0" y="0"/>
            <a:chExt cx="2830655" cy="2953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0655" cy="2953376"/>
            </a:xfrm>
            <a:custGeom>
              <a:avLst/>
              <a:gdLst/>
              <a:ahLst/>
              <a:cxnLst/>
              <a:rect r="r" b="b" t="t" l="l"/>
              <a:pathLst>
                <a:path h="2953376" w="2830655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true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76006" y="778109"/>
            <a:ext cx="8367994" cy="8730782"/>
            <a:chOff x="0" y="0"/>
            <a:chExt cx="812800" cy="848038"/>
          </a:xfrm>
        </p:grpSpPr>
        <p:sp>
          <p:nvSpPr>
            <p:cNvPr name="Freeform 5" id="5" descr="Un manège à balançoires illuminé en mouvement dans un parc d’attraction"/>
            <p:cNvSpPr/>
            <p:nvPr/>
          </p:nvSpPr>
          <p:spPr>
            <a:xfrm flipH="false" flipV="false" rot="0">
              <a:off x="0" y="0"/>
              <a:ext cx="812800" cy="848038"/>
            </a:xfrm>
            <a:custGeom>
              <a:avLst/>
              <a:gdLst/>
              <a:ahLst/>
              <a:cxnLst/>
              <a:rect r="r" b="b" t="t" l="l"/>
              <a:pathLst>
                <a:path h="84803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153" t="0" r="-28153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480074" y="4898028"/>
            <a:ext cx="7779226" cy="279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activité amusante qu’on peut faire comme un manège, un château gonflable ou une maison hantée.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2389653"/>
            <a:ext cx="8367994" cy="1543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 attraction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778109"/>
            <a:ext cx="8367994" cy="8730782"/>
            <a:chOff x="0" y="0"/>
            <a:chExt cx="2830655" cy="2953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0655" cy="2953376"/>
            </a:xfrm>
            <a:custGeom>
              <a:avLst/>
              <a:gdLst/>
              <a:ahLst/>
              <a:cxnLst/>
              <a:rect r="r" b="b" t="t" l="l"/>
              <a:pathLst>
                <a:path h="2953376" w="2830655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true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76006" y="778109"/>
            <a:ext cx="8367994" cy="4365391"/>
            <a:chOff x="0" y="0"/>
            <a:chExt cx="1256372" cy="655420"/>
          </a:xfrm>
        </p:grpSpPr>
        <p:sp>
          <p:nvSpPr>
            <p:cNvPr name="Freeform 5" id="5" descr="Une auto tamponneuse colorée avec des sièges noirs, entourée d’autres voitures dans un parc d’attraction"/>
            <p:cNvSpPr/>
            <p:nvPr/>
          </p:nvSpPr>
          <p:spPr>
            <a:xfrm flipH="false" flipV="false" rot="0">
              <a:off x="0" y="0"/>
              <a:ext cx="1256372" cy="655420"/>
            </a:xfrm>
            <a:custGeom>
              <a:avLst/>
              <a:gdLst/>
              <a:ahLst/>
              <a:cxnLst/>
              <a:rect r="r" b="b" t="t" l="l"/>
              <a:pathLst>
                <a:path h="655420" w="1256372">
                  <a:moveTo>
                    <a:pt x="0" y="0"/>
                  </a:moveTo>
                  <a:lnTo>
                    <a:pt x="1256372" y="0"/>
                  </a:lnTo>
                  <a:lnTo>
                    <a:pt x="1256372" y="655420"/>
                  </a:lnTo>
                  <a:lnTo>
                    <a:pt x="0" y="655420"/>
                  </a:lnTo>
                  <a:close/>
                </a:path>
              </a:pathLst>
            </a:custGeom>
            <a:blipFill>
              <a:blip r:embed="rId2"/>
              <a:stretch>
                <a:fillRect l="0" t="-13856" r="0" b="-13856"/>
              </a:stretch>
            </a:blipFill>
          </p:spPr>
        </p:sp>
      </p:grpSp>
      <p:sp>
        <p:nvSpPr>
          <p:cNvPr name="Freeform 6" id="6" descr="Un parc d’attraction avec une grande roue à gauche et un manège à balançoires coloré en mouvement à droite"/>
          <p:cNvSpPr/>
          <p:nvPr/>
        </p:nvSpPr>
        <p:spPr>
          <a:xfrm flipH="false" flipV="false" rot="0">
            <a:off x="776006" y="5143500"/>
            <a:ext cx="8367994" cy="4365391"/>
          </a:xfrm>
          <a:custGeom>
            <a:avLst/>
            <a:gdLst/>
            <a:ahLst/>
            <a:cxnLst/>
            <a:rect r="r" b="b" t="t" l="l"/>
            <a:pathLst>
              <a:path h="4365391" w="8367994">
                <a:moveTo>
                  <a:pt x="0" y="0"/>
                </a:moveTo>
                <a:lnTo>
                  <a:pt x="8367994" y="0"/>
                </a:lnTo>
                <a:lnTo>
                  <a:pt x="8367994" y="4365391"/>
                </a:lnTo>
                <a:lnTo>
                  <a:pt x="0" y="43653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364" r="0" b="-2418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240556" y="5633621"/>
            <a:ext cx="8145471" cy="279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machine qui tourne ou bouge, où on peut monter pour s’amuser (comme une roue ou les petites voitures).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240556" y="1426885"/>
            <a:ext cx="8174882" cy="3486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manège /</a:t>
            </a:r>
          </a:p>
          <a:p>
            <a:pPr algn="ctr">
              <a:lnSpc>
                <a:spcPts val="90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faire un tour de manège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778109"/>
            <a:ext cx="8367994" cy="8730782"/>
            <a:chOff x="0" y="0"/>
            <a:chExt cx="2830655" cy="2953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0655" cy="2953376"/>
            </a:xfrm>
            <a:custGeom>
              <a:avLst/>
              <a:gdLst/>
              <a:ahLst/>
              <a:cxnLst/>
              <a:rect r="r" b="b" t="t" l="l"/>
              <a:pathLst>
                <a:path h="2953376" w="2830655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true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76006" y="778109"/>
            <a:ext cx="8367994" cy="8730782"/>
            <a:chOff x="0" y="0"/>
            <a:chExt cx="812800" cy="848038"/>
          </a:xfrm>
        </p:grpSpPr>
        <p:sp>
          <p:nvSpPr>
            <p:cNvPr name="Freeform 5" id="5" descr="Des bonbons et sucettes colorés dans un magasin, avec des décorations festives en arrière-plan"/>
            <p:cNvSpPr/>
            <p:nvPr/>
          </p:nvSpPr>
          <p:spPr>
            <a:xfrm flipH="false" flipV="false" rot="0">
              <a:off x="0" y="0"/>
              <a:ext cx="812800" cy="848038"/>
            </a:xfrm>
            <a:custGeom>
              <a:avLst/>
              <a:gdLst/>
              <a:ahLst/>
              <a:cxnLst/>
              <a:rect r="r" b="b" t="t" l="l"/>
              <a:pathLst>
                <a:path h="84803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251" t="0" r="-28251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8367994" y="5221396"/>
            <a:ext cx="9920006" cy="208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petit magasin où on peut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acheter des choses, comme des bonbons ou des jouets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2329021"/>
            <a:ext cx="8367994" cy="1543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 boutique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778109"/>
            <a:ext cx="8367994" cy="8730782"/>
            <a:chOff x="0" y="0"/>
            <a:chExt cx="2830655" cy="2953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0655" cy="2953376"/>
            </a:xfrm>
            <a:custGeom>
              <a:avLst/>
              <a:gdLst/>
              <a:ahLst/>
              <a:cxnLst/>
              <a:rect r="r" b="b" t="t" l="l"/>
              <a:pathLst>
                <a:path h="2953376" w="2830655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true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76006" y="778109"/>
            <a:ext cx="8367994" cy="8730782"/>
            <a:chOff x="0" y="0"/>
            <a:chExt cx="812800" cy="848038"/>
          </a:xfrm>
        </p:grpSpPr>
        <p:sp>
          <p:nvSpPr>
            <p:cNvPr name="Freeform 5" id="5" descr="Une étagère de magasin avec marionnettes en bois, couronnes roses, crayons colorés et souvenirs variés"/>
            <p:cNvSpPr/>
            <p:nvPr/>
          </p:nvSpPr>
          <p:spPr>
            <a:xfrm flipH="false" flipV="false" rot="0">
              <a:off x="0" y="0"/>
              <a:ext cx="812800" cy="848038"/>
            </a:xfrm>
            <a:custGeom>
              <a:avLst/>
              <a:gdLst/>
              <a:ahLst/>
              <a:cxnLst/>
              <a:rect r="r" b="b" t="t" l="l"/>
              <a:pathLst>
                <a:path h="84803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227" t="0" r="-28227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144000" y="5067300"/>
            <a:ext cx="8380363" cy="349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 petit objet qu’on achète pour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se rappeler d’un moment spécial,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comme une peluche ou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 porte-clé.</a:t>
            </a:r>
          </a:p>
          <a:p>
            <a:pPr algn="ctr">
              <a:lnSpc>
                <a:spcPts val="5599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9906715" y="2470495"/>
            <a:ext cx="6842565" cy="1543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souvenir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778109"/>
            <a:ext cx="8367994" cy="8730782"/>
            <a:chOff x="0" y="0"/>
            <a:chExt cx="2830655" cy="2953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0655" cy="2953376"/>
            </a:xfrm>
            <a:custGeom>
              <a:avLst/>
              <a:gdLst/>
              <a:ahLst/>
              <a:cxnLst/>
              <a:rect r="r" b="b" t="t" l="l"/>
              <a:pathLst>
                <a:path h="2953376" w="2830655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true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76006" y="778109"/>
            <a:ext cx="8367994" cy="8730782"/>
            <a:chOff x="0" y="0"/>
            <a:chExt cx="812800" cy="848038"/>
          </a:xfrm>
        </p:grpSpPr>
        <p:sp>
          <p:nvSpPr>
            <p:cNvPr name="Freeform 5" id="5" descr="Quatre acrobates sur scène qui font une pyramide humaine, avec un en équilibre sur les mains tout en haut"/>
            <p:cNvSpPr/>
            <p:nvPr/>
          </p:nvSpPr>
          <p:spPr>
            <a:xfrm flipH="false" flipV="false" rot="0">
              <a:off x="0" y="0"/>
              <a:ext cx="812800" cy="848038"/>
            </a:xfrm>
            <a:custGeom>
              <a:avLst/>
              <a:gdLst/>
              <a:ahLst/>
              <a:cxnLst/>
              <a:rect r="r" b="b" t="t" l="l"/>
              <a:pathLst>
                <a:path h="84803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743" t="0" r="-28743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047155" y="5375450"/>
            <a:ext cx="6561683" cy="279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 moment où on regarde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quelque chose d’amusant,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comme des magiciens ou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 acrobates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81465" y="2389653"/>
            <a:ext cx="7493063" cy="1543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spectacle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778109"/>
            <a:ext cx="8367994" cy="8730782"/>
            <a:chOff x="0" y="0"/>
            <a:chExt cx="2830655" cy="2953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0655" cy="2953376"/>
            </a:xfrm>
            <a:custGeom>
              <a:avLst/>
              <a:gdLst/>
              <a:ahLst/>
              <a:cxnLst/>
              <a:rect r="r" b="b" t="t" l="l"/>
              <a:pathLst>
                <a:path h="2953376" w="2830655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true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</p:sp>
      </p:grpSp>
      <p:sp>
        <p:nvSpPr>
          <p:cNvPr name="TextBox 4" id="4"/>
          <p:cNvSpPr txBox="true"/>
          <p:nvPr/>
        </p:nvSpPr>
        <p:spPr>
          <a:xfrm rot="0">
            <a:off x="9533582" y="4804563"/>
            <a:ext cx="7725718" cy="349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liste avec les heures pour savoir quand les choses commencent (comme les spectacles ou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l’ouverture de la foire)</a:t>
            </a:r>
          </a:p>
        </p:txBody>
      </p:sp>
      <p:sp>
        <p:nvSpPr>
          <p:cNvPr name="Freeform 5" id="5" descr="Un calendrier avec une épingle bleue et deux épingles rouges placées sur certaines dates pour marquer des événements"/>
          <p:cNvSpPr/>
          <p:nvPr/>
        </p:nvSpPr>
        <p:spPr>
          <a:xfrm flipH="false" flipV="false" rot="0">
            <a:off x="1150633" y="778109"/>
            <a:ext cx="7993367" cy="8730782"/>
          </a:xfrm>
          <a:custGeom>
            <a:avLst/>
            <a:gdLst/>
            <a:ahLst/>
            <a:cxnLst/>
            <a:rect r="r" b="b" t="t" l="l"/>
            <a:pathLst>
              <a:path h="8730782" w="7993367">
                <a:moveTo>
                  <a:pt x="0" y="0"/>
                </a:moveTo>
                <a:lnTo>
                  <a:pt x="7993367" y="0"/>
                </a:lnTo>
                <a:lnTo>
                  <a:pt x="7993367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816" t="0" r="-31816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144000" y="2329021"/>
            <a:ext cx="8367994" cy="1543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horaire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778109"/>
            <a:ext cx="8367994" cy="8730782"/>
            <a:chOff x="0" y="0"/>
            <a:chExt cx="2830655" cy="2953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0655" cy="2953376"/>
            </a:xfrm>
            <a:custGeom>
              <a:avLst/>
              <a:gdLst/>
              <a:ahLst/>
              <a:cxnLst/>
              <a:rect r="r" b="b" t="t" l="l"/>
              <a:pathLst>
                <a:path h="2953376" w="2830655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true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76006" y="778109"/>
            <a:ext cx="8367994" cy="8730782"/>
            <a:chOff x="0" y="0"/>
            <a:chExt cx="812800" cy="848038"/>
          </a:xfrm>
        </p:grpSpPr>
        <p:sp>
          <p:nvSpPr>
            <p:cNvPr name="Freeform 5" id="5" descr="Un menu écrit à la craie sur un tableau noir avec une liste de boissons chaudes et leurs prix"/>
            <p:cNvSpPr/>
            <p:nvPr/>
          </p:nvSpPr>
          <p:spPr>
            <a:xfrm flipH="false" flipV="false" rot="0">
              <a:off x="0" y="0"/>
              <a:ext cx="812800" cy="848038"/>
            </a:xfrm>
            <a:custGeom>
              <a:avLst/>
              <a:gdLst/>
              <a:ahLst/>
              <a:cxnLst/>
              <a:rect r="r" b="b" t="t" l="l"/>
              <a:pathLst>
                <a:path h="84803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0" t="-13896" r="0" b="-13896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144000" y="5262978"/>
            <a:ext cx="8430174" cy="273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 prix qu’il faut payer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pour faire une activité ou acheter quelque chose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722528" y="2632179"/>
            <a:ext cx="6842565" cy="1543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b="true" sz="9000">
                <a:solidFill>
                  <a:srgbClr val="1D8F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coût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DAGuf_PgeUM</dc:identifier>
  <dcterms:modified xsi:type="dcterms:W3CDTF">2011-08-01T06:04:30Z</dcterms:modified>
  <cp:revision>1</cp:revision>
  <dc:title>Vocabulaire leçon D</dc:title>
</cp:coreProperties>
</file>