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8288000" cy="10287000"/>
  <p:notesSz cx="6858000" cy="9144000"/>
  <p:embeddedFontLst>
    <p:embeddedFont>
      <p:font typeface="Canva Sans" panose="020B0503030501040103" pitchFamily="34" charset="0"/>
      <p:regular r:id="rId43"/>
    </p:embeddedFont>
    <p:embeddedFont>
      <p:font typeface="Canva Sans Bold" panose="020B0803030501040103" pitchFamily="34" charset="0"/>
      <p:regular r:id="rId44"/>
      <p:bold r:id="rId45"/>
    </p:embeddedFont>
    <p:embeddedFont>
      <p:font typeface="Canva Sans Bold Italics" panose="020B0803030501040103" pitchFamily="34" charset="0"/>
      <p:regular r:id="rId46"/>
      <p:bold r:id="rId47"/>
      <p:italic r:id="rId48"/>
      <p:boldItalic r:id="rId49"/>
    </p:embeddedFont>
    <p:embeddedFont>
      <p:font typeface="Red Hat Display Bold" panose="02010303040201060303" pitchFamily="2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77" d="100"/>
          <a:sy n="77" d="100"/>
        </p:scale>
        <p:origin x="88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hyperlink" Target="https://fslresources.opsba.org/high-yield-recruitment-strategies/growing-our-own-strategy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641639"/>
            <a:chOff x="0" y="0"/>
            <a:chExt cx="2830655" cy="29232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23221"/>
            </a:xfrm>
            <a:custGeom>
              <a:avLst/>
              <a:gdLst/>
              <a:ahLst/>
              <a:cxnLst/>
              <a:rect l="l" t="t" r="r" b="b"/>
              <a:pathLst>
                <a:path w="2830655" h="2923221">
                  <a:moveTo>
                    <a:pt x="0" y="0"/>
                  </a:moveTo>
                  <a:lnTo>
                    <a:pt x="2830655" y="0"/>
                  </a:lnTo>
                  <a:lnTo>
                    <a:pt x="2830655" y="2923221"/>
                  </a:lnTo>
                  <a:lnTo>
                    <a:pt x="0" y="2923221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9419748" cy="9419748"/>
          </a:xfrm>
          <a:custGeom>
            <a:avLst/>
            <a:gdLst/>
            <a:ahLst/>
            <a:cxnLst/>
            <a:rect l="l" t="t" r="r" b="b"/>
            <a:pathLst>
              <a:path w="9419748" h="9419748">
                <a:moveTo>
                  <a:pt x="0" y="0"/>
                </a:moveTo>
                <a:lnTo>
                  <a:pt x="9419748" y="0"/>
                </a:lnTo>
                <a:lnTo>
                  <a:pt x="9419748" y="9419748"/>
                </a:lnTo>
                <a:lnTo>
                  <a:pt x="0" y="94197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9907840" y="3486150"/>
            <a:ext cx="7100712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99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Vocabulaire  leçon 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Du graffiti coloré avec des lignes et courbes en jaune, bleu, rose et noir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00" y="5950136"/>
            <a:ext cx="8290754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dessin ou un mot fait sur un mur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8423" y="2915126"/>
            <a:ext cx="6079148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graffiti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main qui tient un cœur devant un coucher de soleil, avec le soleil visible au milieu du cœur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t="-22199" b="-22199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85546" y="5905431"/>
            <a:ext cx="7284902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sentiment très fort pour quelqu’un ou quelque chose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8423" y="2915126"/>
            <a:ext cx="6079148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l’amour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jeune enfant aux cheveux clairs et yeux bruns qui porte un chandail rayé bleu et gri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2961" r="-2296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281477" y="5614851"/>
            <a:ext cx="7977823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 partie de la tête avec les yeux, le nez et la bouche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8423" y="2915126"/>
            <a:ext cx="6079148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visage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03886" y="3882954"/>
            <a:ext cx="6875328" cy="4779796"/>
            <a:chOff x="0" y="0"/>
            <a:chExt cx="1219831" cy="848038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19831" cy="848038"/>
            </a:xfrm>
            <a:custGeom>
              <a:avLst/>
              <a:gdLst/>
              <a:ahLst/>
              <a:cxnLst/>
              <a:rect l="l" t="t" r="r" b="b"/>
              <a:pathLst>
                <a:path w="1219831" h="848038">
                  <a:moveTo>
                    <a:pt x="0" y="0"/>
                  </a:moveTo>
                  <a:lnTo>
                    <a:pt x="1219831" y="0"/>
                  </a:lnTo>
                  <a:lnTo>
                    <a:pt x="1219831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18694" r="-22965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6397822"/>
            <a:ext cx="7528313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Soutien pour les vidéos sur </a:t>
            </a:r>
            <a:r>
              <a:rPr lang="en-US" sz="39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l’intelligence artificielle</a:t>
            </a:r>
          </a:p>
          <a:p>
            <a:pPr algn="ctr">
              <a:lnSpc>
                <a:spcPts val="5599"/>
              </a:lnSpc>
            </a:pPr>
            <a:endParaRPr lang="en-US" sz="3999" b="1" i="1">
              <a:solidFill>
                <a:srgbClr val="000000"/>
              </a:solidFill>
              <a:latin typeface="Canva Sans Bold Italics"/>
              <a:ea typeface="Canva Sans Bold Italics"/>
              <a:cs typeface="Canva Sans Bold Italics"/>
              <a:sym typeface="Canva Sans Bold Itali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203886" y="778109"/>
            <a:ext cx="6582515" cy="3065285"/>
            <a:chOff x="0" y="0"/>
            <a:chExt cx="2015426" cy="938525"/>
          </a:xfrm>
        </p:grpSpPr>
        <p:sp>
          <p:nvSpPr>
            <p:cNvPr id="6" name="Freeform 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2015426" cy="938525"/>
            </a:xfrm>
            <a:custGeom>
              <a:avLst/>
              <a:gdLst/>
              <a:ahLst/>
              <a:cxnLst/>
              <a:rect l="l" t="t" r="r" b="b"/>
              <a:pathLst>
                <a:path w="2015426" h="938525">
                  <a:moveTo>
                    <a:pt x="0" y="0"/>
                  </a:moveTo>
                  <a:lnTo>
                    <a:pt x="2015426" y="0"/>
                  </a:lnTo>
                  <a:lnTo>
                    <a:pt x="2015426" y="938525"/>
                  </a:lnTo>
                  <a:lnTo>
                    <a:pt x="0" y="938525"/>
                  </a:lnTo>
                  <a:close/>
                </a:path>
              </a:pathLst>
            </a:custGeom>
            <a:blipFill>
              <a:blip r:embed="rId3"/>
              <a:stretch>
                <a:fillRect l="-2664" t="-1218" r="-2664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063903" y="6474022"/>
            <a:ext cx="3744833" cy="3185529"/>
            <a:chOff x="0" y="0"/>
            <a:chExt cx="996934" cy="848038"/>
          </a:xfrm>
        </p:grpSpPr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996934" cy="848038"/>
            </a:xfrm>
            <a:custGeom>
              <a:avLst/>
              <a:gdLst/>
              <a:ahLst/>
              <a:cxnLst/>
              <a:rect l="l" t="t" r="r" b="b"/>
              <a:pathLst>
                <a:path w="996934" h="848038">
                  <a:moveTo>
                    <a:pt x="0" y="0"/>
                  </a:moveTo>
                  <a:lnTo>
                    <a:pt x="996934" y="0"/>
                  </a:lnTo>
                  <a:lnTo>
                    <a:pt x="996934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4"/>
              <a:stretch>
                <a:fillRect l="-2546" r="-2546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619940" cy="4544869"/>
          </a:xfrm>
          <a:custGeom>
            <a:avLst/>
            <a:gdLst/>
            <a:ahLst/>
            <a:cxnLst/>
            <a:rect l="l" t="t" r="r" b="b"/>
            <a:pathLst>
              <a:path w="9619940" h="4544869">
                <a:moveTo>
                  <a:pt x="0" y="0"/>
                </a:moveTo>
                <a:lnTo>
                  <a:pt x="9619940" y="0"/>
                </a:lnTo>
                <a:lnTo>
                  <a:pt x="9619940" y="4544869"/>
                </a:lnTo>
                <a:lnTo>
                  <a:pt x="0" y="45448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11665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carte mère d’ordinateur avec une puce qui montre un cerveau en circuits, éclairée en bleu-vert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42742" r="-42742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27848" y="5950136"/>
            <a:ext cx="7454411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quand une machine essaie de penser comme un humain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73736" y="2028651"/>
            <a:ext cx="7308523" cy="348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l’intelligence artificielle</a:t>
            </a:r>
          </a:p>
          <a:p>
            <a:pPr algn="ctr">
              <a:lnSpc>
                <a:spcPts val="90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(l’IA)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utilisant une tablette pour lire un article, avec une tasse de café et des documents sur la tabl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180" r="-2818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312023" y="4675505"/>
            <a:ext cx="7947277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objet ou un programme qu’on utilise avec un ordinateur ou une tablette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19619" y="2086183"/>
            <a:ext cx="7375580" cy="2290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outil informatique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Trois personnes qui imitent les mouvements d'un petit robot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153" r="-28153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40841" y="5592499"/>
            <a:ext cx="7374311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faire comme quelqu’un ou quelque chose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8423" y="2915126"/>
            <a:ext cx="6079148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imiter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Deux ordinateurs portables sur un bureau, l’un affichant du code et l’autre une page web, avec une personne en train de taper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93796" y="5659556"/>
            <a:ext cx="8268402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suite d’instructions que suit un ordinateur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94697" y="2140413"/>
            <a:ext cx="7393104" cy="23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programme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qui fait des calculs sur une calculatric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534404" y="5972488"/>
            <a:ext cx="958718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 opérations avec des nombres (comme + ou -)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53897" y="1965232"/>
            <a:ext cx="6948201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 calculs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robot blanc qui tient un téléphone portable dans sa main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167" r="-2167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12417" y="5458386"/>
            <a:ext cx="7999577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machine qui peut bouger et faire des choses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8423" y="2915126"/>
            <a:ext cx="6079148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robot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17" y="4932480"/>
            <a:ext cx="8762983" cy="293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Soutien pour la vidéo :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47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On écrit sur les murs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 Kids United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619940" y="778109"/>
            <a:ext cx="8367994" cy="8730782"/>
            <a:chOff x="0" y="0"/>
            <a:chExt cx="812800" cy="848038"/>
          </a:xfrm>
        </p:grpSpPr>
        <p:sp>
          <p:nvSpPr>
            <p:cNvPr id="4" name="Freeform 4" descr="Quatre enfants souriants qui posent ensemble, chacun portant des vêtements colorés et différent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97411" r="-56353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619940" cy="4544869"/>
          </a:xfrm>
          <a:custGeom>
            <a:avLst/>
            <a:gdLst/>
            <a:ahLst/>
            <a:cxnLst/>
            <a:rect l="l" t="t" r="r" b="b"/>
            <a:pathLst>
              <a:path w="9619940" h="4544869">
                <a:moveTo>
                  <a:pt x="0" y="0"/>
                </a:moveTo>
                <a:lnTo>
                  <a:pt x="9619940" y="0"/>
                </a:lnTo>
                <a:lnTo>
                  <a:pt x="9619940" y="4544869"/>
                </a:lnTo>
                <a:lnTo>
                  <a:pt x="0" y="4544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11665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panneau jaune avec un 'i' noir qui indique un point d'information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06689" y="5404451"/>
            <a:ext cx="7842616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 faits ou des données qu’on peut lire ou entendre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53995" y="2939286"/>
            <a:ext cx="8367994" cy="1002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7599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 l’information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portant des lunettes qui lit un livre jaune à une table avec d'autres livres et papier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349628" y="5570147"/>
            <a:ext cx="8044879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 fait d’apprendre quelque chose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49628" y="2320286"/>
            <a:ext cx="7909672" cy="2194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4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</a:t>
            </a:r>
          </a:p>
          <a:p>
            <a:pPr algn="ctr">
              <a:lnSpc>
                <a:spcPts val="8400"/>
              </a:lnSpc>
            </a:pPr>
            <a:r>
              <a:rPr lang="en-US" sz="84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apprentissage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écran avec des chiffres colorés qui représentent du code informatiqu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42742" r="-42742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00" y="5838374"/>
            <a:ext cx="820134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recette que suit l’ordinateur pour faire une tâche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39037" y="2915126"/>
            <a:ext cx="7820263" cy="151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algorithme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main qui touche une image de robot entourée d’icônes comme un téléphone, le Wi-Fi et une planèt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37861" r="-3786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00" y="5391329"/>
            <a:ext cx="8367994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voix dans un téléphone ou un ordinateur qui aide (comme Siri)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17865" y="2609810"/>
            <a:ext cx="7820263" cy="23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assistant virtuel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tablette Samsung avec la page d'accueil Google ouverte sur l'écran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153" r="-28153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39037" y="5950136"/>
            <a:ext cx="7820263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 site pour chercher des choses sur Internet (comme Google)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39037" y="2601765"/>
            <a:ext cx="7820263" cy="2290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moteur de recherche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roue colorée divisée en huit parties égales, avec une flèche qui tourne et choisit au hasard"/>
          <p:cNvSpPr/>
          <p:nvPr/>
        </p:nvSpPr>
        <p:spPr>
          <a:xfrm>
            <a:off x="521358" y="913099"/>
            <a:ext cx="8460801" cy="8460801"/>
          </a:xfrm>
          <a:custGeom>
            <a:avLst/>
            <a:gdLst/>
            <a:ahLst/>
            <a:cxnLst/>
            <a:rect l="l" t="t" r="r" b="b"/>
            <a:pathLst>
              <a:path w="8460801" h="8460801">
                <a:moveTo>
                  <a:pt x="0" y="0"/>
                </a:moveTo>
                <a:lnTo>
                  <a:pt x="8460801" y="0"/>
                </a:lnTo>
                <a:lnTo>
                  <a:pt x="8460801" y="8460802"/>
                </a:lnTo>
                <a:lnTo>
                  <a:pt x="0" y="84608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9428495" y="5883079"/>
            <a:ext cx="7799004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quelque chose qui arrive qu’on ne peut pas savoir à l’avance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39037" y="3258026"/>
            <a:ext cx="7820263" cy="1200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aléatoire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bouton lecture entouré d'une flèche circulaire, utilisée pour lancer ou rejouer une vidéo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37549" r="-2484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84961" y="5950136"/>
            <a:ext cx="748607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faire la même chose plusieurs fois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2803365"/>
            <a:ext cx="8367994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 répétition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Des icônes technologiques comme le nuage, le Wi-Fi, les graphiques et les réglag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700814" y="5950136"/>
            <a:ext cx="958718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 informations que l’ordinateur utilise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61985" y="2915126"/>
            <a:ext cx="7932025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 données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qui regarde son téléphone portable pendant qu’un motif numérique s’affiche sur son visage pour la reconnaissance facial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700814" y="5950136"/>
            <a:ext cx="958718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savoir ce que c’est en le voyant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64315" y="2915126"/>
            <a:ext cx="6727364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reconnaître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paysage numérique avec des lumières vertes et bleues qui montrent un réseau technologique connecté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700814" y="5950136"/>
            <a:ext cx="958718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très grand nombre d’informations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51394" y="2309706"/>
            <a:ext cx="7753207" cy="2290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 mégadonnées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mur en briques blanches disposées en rangées horizontal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153" r="-28153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700814" y="5950136"/>
            <a:ext cx="958718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 grandes surfaces verticales d’un bâtiment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8423" y="2915126"/>
            <a:ext cx="6079148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68DC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les murs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pièce LEGO noire et blanche avec une flèche rouge indiquant une distance de 16 mm, soit 2 modules LEGO"/>
          <p:cNvSpPr/>
          <p:nvPr/>
        </p:nvSpPr>
        <p:spPr>
          <a:xfrm>
            <a:off x="1028700" y="1154641"/>
            <a:ext cx="3502683" cy="4191921"/>
          </a:xfrm>
          <a:custGeom>
            <a:avLst/>
            <a:gdLst/>
            <a:ahLst/>
            <a:cxnLst/>
            <a:rect l="l" t="t" r="r" b="b"/>
            <a:pathLst>
              <a:path w="3502683" h="4191921">
                <a:moveTo>
                  <a:pt x="0" y="0"/>
                </a:moveTo>
                <a:lnTo>
                  <a:pt x="3502683" y="0"/>
                </a:lnTo>
                <a:lnTo>
                  <a:pt x="3502683" y="4191921"/>
                </a:lnTo>
                <a:lnTo>
                  <a:pt x="0" y="4191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 descr="Une petite pièce blanche et noire avec un connecteur en forme de croix au centre qui est utilisée dans les constructions LEGO"/>
          <p:cNvSpPr/>
          <p:nvPr/>
        </p:nvSpPr>
        <p:spPr>
          <a:xfrm>
            <a:off x="3663325" y="5177107"/>
            <a:ext cx="5775712" cy="4331784"/>
          </a:xfrm>
          <a:custGeom>
            <a:avLst/>
            <a:gdLst/>
            <a:ahLst/>
            <a:cxnLst/>
            <a:rect l="l" t="t" r="r" b="b"/>
            <a:pathLst>
              <a:path w="5775712" h="4331784">
                <a:moveTo>
                  <a:pt x="0" y="0"/>
                </a:moveTo>
                <a:lnTo>
                  <a:pt x="5775712" y="0"/>
                </a:lnTo>
                <a:lnTo>
                  <a:pt x="5775712" y="4331784"/>
                </a:lnTo>
                <a:lnTo>
                  <a:pt x="0" y="4331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9495552" y="5048250"/>
            <a:ext cx="7664891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 petits outils qui aident une machine à sentir (comme voir ou toucher)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39037" y="2409863"/>
            <a:ext cx="7820263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 capteurs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avec plusieurs bras devant un tableau rempli d’équations et de graphiques mathématiqu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1708" r="-2170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504653" y="5950136"/>
            <a:ext cx="564668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 choses à faire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42559" y="2551337"/>
            <a:ext cx="6970877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 tâches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48682" y="778109"/>
            <a:ext cx="7809187" cy="8909600"/>
            <a:chOff x="0" y="0"/>
            <a:chExt cx="758522" cy="865407"/>
          </a:xfrm>
        </p:grpSpPr>
        <p:sp>
          <p:nvSpPr>
            <p:cNvPr id="3" name="Freeform 3" descr="Une image d’un cerveau connecté à plusieurs écrans qui montrent des scènes variées, représentant l’intelligence artificielle"/>
            <p:cNvSpPr/>
            <p:nvPr/>
          </p:nvSpPr>
          <p:spPr>
            <a:xfrm>
              <a:off x="0" y="0"/>
              <a:ext cx="758522" cy="865407"/>
            </a:xfrm>
            <a:custGeom>
              <a:avLst/>
              <a:gdLst/>
              <a:ahLst/>
              <a:cxnLst/>
              <a:rect l="l" t="t" r="r" b="b"/>
              <a:pathLst>
                <a:path w="758522" h="865407">
                  <a:moveTo>
                    <a:pt x="0" y="0"/>
                  </a:moveTo>
                  <a:lnTo>
                    <a:pt x="758522" y="0"/>
                  </a:lnTo>
                  <a:lnTo>
                    <a:pt x="758522" y="865407"/>
                  </a:lnTo>
                  <a:lnTo>
                    <a:pt x="0" y="865407"/>
                  </a:lnTo>
                  <a:close/>
                </a:path>
              </a:pathLst>
            </a:custGeom>
            <a:blipFill>
              <a:blip r:embed="rId2"/>
              <a:stretch>
                <a:fillRect l="-95339" r="-95339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6087962"/>
            <a:ext cx="7771941" cy="293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Soutien pour l’article : </a:t>
            </a:r>
          </a:p>
          <a:p>
            <a:pPr algn="ctr">
              <a:lnSpc>
                <a:spcPts val="5599"/>
              </a:lnSpc>
            </a:pPr>
            <a:endParaRPr lang="en-US" sz="47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599"/>
              </a:lnSpc>
            </a:pPr>
            <a:r>
              <a:rPr lang="en-US" sz="39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Quand l’intelligence</a:t>
            </a:r>
          </a:p>
          <a:p>
            <a:pPr algn="ctr">
              <a:lnSpc>
                <a:spcPts val="5599"/>
              </a:lnSpc>
            </a:pPr>
            <a:r>
              <a:rPr lang="en-US" sz="39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artificielle produit de l’art! 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619940" cy="4544869"/>
          </a:xfrm>
          <a:custGeom>
            <a:avLst/>
            <a:gdLst/>
            <a:ahLst/>
            <a:cxnLst/>
            <a:rect l="l" t="t" r="r" b="b"/>
            <a:pathLst>
              <a:path w="9619940" h="4544869">
                <a:moveTo>
                  <a:pt x="0" y="0"/>
                </a:moveTo>
                <a:lnTo>
                  <a:pt x="9619940" y="0"/>
                </a:lnTo>
                <a:lnTo>
                  <a:pt x="9619940" y="4544869"/>
                </a:lnTo>
                <a:lnTo>
                  <a:pt x="0" y="4544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11665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inture sur un chevalet qui montre un canal avec des bâtiments et un pont. D'autres tableaux sont posés sur des étagères.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17865" y="5257215"/>
            <a:ext cx="8000175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dessin, une peinture ou une sculpture faite pour être belle ou exprimer une idée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17865" y="2149981"/>
            <a:ext cx="7820263" cy="348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 œuvre d’art</a:t>
            </a:r>
          </a:p>
          <a:p>
            <a:pPr algn="ctr">
              <a:lnSpc>
                <a:spcPts val="9000"/>
              </a:lnSpc>
            </a:pPr>
            <a:endParaRPr lang="en-US" sz="9000" b="1">
              <a:solidFill>
                <a:srgbClr val="2890CC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main qui prend un post-it qui se trouve dans une bulle dessinée à la craie sur un tableau remplie de plusieurs autres post-it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153" r="-28153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07837" y="5950136"/>
            <a:ext cx="7039027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dire ou montrer une idée ou un sentiment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17865" y="2043722"/>
            <a:ext cx="7820263" cy="348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exprimer un message</a:t>
            </a:r>
          </a:p>
          <a:p>
            <a:pPr algn="ctr">
              <a:lnSpc>
                <a:spcPts val="9000"/>
              </a:lnSpc>
            </a:pPr>
            <a:endParaRPr lang="en-US" sz="9000" b="1">
              <a:solidFill>
                <a:srgbClr val="2890CC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5171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main qui colorie un dessin abstrait avec un stylo bleu sur une feuille remplie de formes coloré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743" r="-28743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39037" y="6173658"/>
            <a:ext cx="762018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manière spéciale de faire quelque chose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39037" y="2915126"/>
            <a:ext cx="7820263" cy="314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style</a:t>
            </a:r>
          </a:p>
          <a:p>
            <a:pPr algn="ctr">
              <a:lnSpc>
                <a:spcPts val="12600"/>
              </a:lnSpc>
            </a:pPr>
            <a:endParaRPr lang="en-US" sz="9000" b="1">
              <a:solidFill>
                <a:srgbClr val="2890CC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Deux balles jaunes et deux balles rouges avec des visages expressifs se sont posées sur le gazon : une qui embrasse, une fâchée, une qui cligne de l’œil, et une qui est surpris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67591" r="-6759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316734" y="5950136"/>
            <a:ext cx="8022527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ce qu’on ressent, comme la joie ou la peur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39037" y="2915126"/>
            <a:ext cx="7820263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 émotion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globe transparent avec une petite plante verte dessus, sur un fond bleu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42795" y="5547795"/>
            <a:ext cx="7799004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problème important pour les gens dans la société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58300" y="3248501"/>
            <a:ext cx="8367994" cy="2290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enjeu </a:t>
            </a:r>
          </a:p>
          <a:p>
            <a:pPr algn="ctr">
              <a:lnSpc>
                <a:spcPts val="8800"/>
              </a:lnSpc>
            </a:pPr>
            <a:r>
              <a:rPr lang="en-US" sz="88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social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main translucide qui pointe vers des sphères colorées flottant sur un fond bleu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534404" y="5970346"/>
            <a:ext cx="958718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image créée par un ordinateur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39037" y="2732553"/>
            <a:ext cx="7820263" cy="23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 image générée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assise avec un ordinateur portable, entourée de graphiques numériques dans un décor futuriste bleu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316734" y="5637204"/>
            <a:ext cx="8022527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nouvelle invention qui commence à être utilisée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80933" y="2277829"/>
            <a:ext cx="8094129" cy="307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une technologie émergente</a:t>
            </a:r>
          </a:p>
          <a:p>
            <a:pPr algn="ctr">
              <a:lnSpc>
                <a:spcPts val="8000"/>
              </a:lnSpc>
            </a:pPr>
            <a:endParaRPr lang="en-US" sz="8000" b="1">
              <a:solidFill>
                <a:srgbClr val="2890CC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 stylo plume coloré posé sur un support avec une bouteille d’encre et un carnet ouvert qui montre un dessin de paysag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3735" r="-23735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76535" y="5950136"/>
            <a:ext cx="8335459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 liquide utilisé pour écrire ou dessiner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8423" y="2915126"/>
            <a:ext cx="6079148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l’encre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main qui tient une balance avec des pièces de monnaie à gauche et des feuilles vertes à droite, sur un fond noir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864881" y="5726613"/>
            <a:ext cx="6968574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ce qui est bien ou mal de faire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39037" y="2915126"/>
            <a:ext cx="7820263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éthique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4290"/>
            <a:ext cx="18368010" cy="8371734"/>
            <a:chOff x="0" y="0"/>
            <a:chExt cx="24490680" cy="111623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90680" cy="11162284"/>
            </a:xfrm>
            <a:custGeom>
              <a:avLst/>
              <a:gdLst/>
              <a:ahLst/>
              <a:cxnLst/>
              <a:rect l="l" t="t" r="r" b="b"/>
              <a:pathLst>
                <a:path w="24490680" h="11162284">
                  <a:moveTo>
                    <a:pt x="0" y="0"/>
                  </a:moveTo>
                  <a:lnTo>
                    <a:pt x="24490680" y="0"/>
                  </a:lnTo>
                  <a:lnTo>
                    <a:pt x="24490680" y="11162284"/>
                  </a:lnTo>
                  <a:lnTo>
                    <a:pt x="0" y="11162284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14729853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1149" y="-18345"/>
            <a:ext cx="17257840" cy="4215096"/>
            <a:chOff x="0" y="0"/>
            <a:chExt cx="23010454" cy="5620128"/>
          </a:xfrm>
        </p:grpSpPr>
        <p:sp>
          <p:nvSpPr>
            <p:cNvPr id="5" name="Freeform 5" descr="FSL Logo"/>
            <p:cNvSpPr/>
            <p:nvPr/>
          </p:nvSpPr>
          <p:spPr>
            <a:xfrm>
              <a:off x="0" y="0"/>
              <a:ext cx="23010495" cy="5620131"/>
            </a:xfrm>
            <a:custGeom>
              <a:avLst/>
              <a:gdLst/>
              <a:ahLst/>
              <a:cxnLst/>
              <a:rect l="l" t="t" r="r" b="b"/>
              <a:pathLst>
                <a:path w="23010495" h="5620131">
                  <a:moveTo>
                    <a:pt x="0" y="0"/>
                  </a:moveTo>
                  <a:lnTo>
                    <a:pt x="23010495" y="0"/>
                  </a:lnTo>
                  <a:lnTo>
                    <a:pt x="23010495" y="5620131"/>
                  </a:lnTo>
                  <a:lnTo>
                    <a:pt x="0" y="5620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78436" y="8541477"/>
            <a:ext cx="8034816" cy="1645920"/>
            <a:chOff x="0" y="0"/>
            <a:chExt cx="10713088" cy="2194560"/>
          </a:xfrm>
        </p:grpSpPr>
        <p:sp>
          <p:nvSpPr>
            <p:cNvPr id="7" name="Freeform 7" descr="Les logos de OPSBA et OCSTA"/>
            <p:cNvSpPr/>
            <p:nvPr/>
          </p:nvSpPr>
          <p:spPr>
            <a:xfrm>
              <a:off x="0" y="0"/>
              <a:ext cx="10713085" cy="2194560"/>
            </a:xfrm>
            <a:custGeom>
              <a:avLst/>
              <a:gdLst/>
              <a:ahLst/>
              <a:cxnLst/>
              <a:rect l="l" t="t" r="r" b="b"/>
              <a:pathLst>
                <a:path w="10713085" h="2194560">
                  <a:moveTo>
                    <a:pt x="0" y="0"/>
                  </a:moveTo>
                  <a:lnTo>
                    <a:pt x="10713085" y="0"/>
                  </a:lnTo>
                  <a:lnTo>
                    <a:pt x="10713085" y="2194560"/>
                  </a:lnTo>
                  <a:lnTo>
                    <a:pt x="0" y="2194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46718" y="5179695"/>
            <a:ext cx="4574540" cy="199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Ressources supplémentaires en ligne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584699" y="4994910"/>
            <a:ext cx="2586990" cy="2586990"/>
            <a:chOff x="0" y="0"/>
            <a:chExt cx="3449320" cy="3449320"/>
          </a:xfrm>
        </p:grpSpPr>
        <p:sp>
          <p:nvSpPr>
            <p:cNvPr id="10" name="Freeform 10">
              <a:hlinkClick r:id="rId4" tooltip="https://fslresources.opsba.org/high-yield-recruitment-strategies/growing-our-own-strategy/"/>
            </p:cNvPr>
            <p:cNvSpPr/>
            <p:nvPr/>
          </p:nvSpPr>
          <p:spPr>
            <a:xfrm>
              <a:off x="0" y="0"/>
              <a:ext cx="3449320" cy="3449320"/>
            </a:xfrm>
            <a:custGeom>
              <a:avLst/>
              <a:gdLst/>
              <a:ahLst/>
              <a:cxnLst/>
              <a:rect l="l" t="t" r="r" b="b"/>
              <a:pathLst>
                <a:path w="3449320" h="3449320">
                  <a:moveTo>
                    <a:pt x="0" y="0"/>
                  </a:moveTo>
                  <a:lnTo>
                    <a:pt x="3449320" y="0"/>
                  </a:lnTo>
                  <a:lnTo>
                    <a:pt x="3449320" y="3449320"/>
                  </a:lnTo>
                  <a:lnTo>
                    <a:pt x="0" y="3449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feuille verte avec des nervures rouges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447" r="-28447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95552" y="5599430"/>
            <a:ext cx="7664891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 petits tubes où passent des liquides importants, comme le sang, dans le corps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8423" y="2915126"/>
            <a:ext cx="6079148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les veines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main tenant un crayon vert qui dessine une maison rouge, de l’herbe, des fleurs et un nuage sur une feuille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84314" y="5950136"/>
            <a:ext cx="757498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on fait une image avec un crayon ou un stylo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8423" y="2915126"/>
            <a:ext cx="6362095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 dessine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Des mains se rejoignent devant un coucher de soleil, avec des montagnes en arrière-plan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272029" y="5972488"/>
            <a:ext cx="811193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croire que quelque chose de bien va arriver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8423" y="2915126"/>
            <a:ext cx="6079148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l’espoir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dehors, main sur le front pour mieux voir au loin, avec des arbres en arrière-plan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447" r="-28447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700814" y="5950136"/>
            <a:ext cx="958718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 façon dont on regarde quelque chose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95370" y="2915126"/>
            <a:ext cx="6665253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regard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06" y="778109"/>
            <a:ext cx="8367994" cy="8730782"/>
            <a:chOff x="0" y="0"/>
            <a:chExt cx="812800" cy="848038"/>
          </a:xfrm>
        </p:grpSpPr>
        <p:sp>
          <p:nvSpPr>
            <p:cNvPr id="5" name="Freeform 5" descr="Une personne appuyée sur ses mains qui regarde vers le haut avec un fond de nuages, lumières et un arc-en-ciel pastel"/>
            <p:cNvSpPr/>
            <p:nvPr/>
          </p:nvSpPr>
          <p:spPr>
            <a:xfrm>
              <a:off x="0" y="0"/>
              <a:ext cx="812800" cy="848038"/>
            </a:xfrm>
            <a:custGeom>
              <a:avLst/>
              <a:gdLst/>
              <a:ahLst/>
              <a:cxnLst/>
              <a:rect l="l" t="t" r="r" b="b"/>
              <a:pathLst>
                <a:path w="812800" h="848038">
                  <a:moveTo>
                    <a:pt x="0" y="0"/>
                  </a:moveTo>
                  <a:lnTo>
                    <a:pt x="812800" y="0"/>
                  </a:lnTo>
                  <a:lnTo>
                    <a:pt x="812800" y="848038"/>
                  </a:lnTo>
                  <a:lnTo>
                    <a:pt x="0" y="848038"/>
                  </a:lnTo>
                  <a:close/>
                </a:path>
              </a:pathLst>
            </a:custGeom>
            <a:blipFill>
              <a:blip r:embed="rId2"/>
              <a:stretch>
                <a:fillRect l="-28300" r="-2830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51095" y="5793670"/>
            <a:ext cx="7753804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une idée ou une histoire qu’on imagine, souvent en dormant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8423" y="2915126"/>
            <a:ext cx="6079148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2890C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 rêve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443</Words>
  <Application>Microsoft Macintosh PowerPoint</Application>
  <PresentationFormat>Custom</PresentationFormat>
  <Paragraphs>86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Canva Sans</vt:lpstr>
      <vt:lpstr>Arial</vt:lpstr>
      <vt:lpstr>Canva Sans Bold Italics</vt:lpstr>
      <vt:lpstr>Calibri</vt:lpstr>
      <vt:lpstr>Red Hat Display Bold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Vocabulaire leçon E</dc:title>
  <cp:lastModifiedBy>Gord Woolley</cp:lastModifiedBy>
  <cp:revision>1</cp:revision>
  <dcterms:created xsi:type="dcterms:W3CDTF">2006-08-16T00:00:00Z</dcterms:created>
  <dcterms:modified xsi:type="dcterms:W3CDTF">2025-11-04T16:08:57Z</dcterms:modified>
  <dc:identifier>DAGufyJmSS4</dc:identifier>
</cp:coreProperties>
</file>